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7"/>
  </p:notesMasterIdLst>
  <p:sldIdLst>
    <p:sldId id="259" r:id="rId5"/>
    <p:sldId id="260" r:id="rId6"/>
  </p:sldIdLst>
  <p:sldSz cx="9720263" cy="17640300"/>
  <p:notesSz cx="6735763" cy="9866313"/>
  <p:defaultTextStyle>
    <a:defPPr>
      <a:defRPr lang="en-US"/>
    </a:defPPr>
    <a:lvl1pPr algn="l" defTabSz="1093788" rtl="0" fontAlgn="base">
      <a:spcBef>
        <a:spcPct val="0"/>
      </a:spcBef>
      <a:spcAft>
        <a:spcPct val="0"/>
      </a:spcAft>
      <a:defRPr sz="2100" kern="1200">
        <a:solidFill>
          <a:schemeClr val="tx1"/>
        </a:solidFill>
        <a:latin typeface="Calibri" panose="020F0502020204030204" pitchFamily="34" charset="0"/>
        <a:ea typeface="+mn-ea"/>
        <a:cs typeface="Arial" panose="020B0604020202020204" pitchFamily="34" charset="0"/>
      </a:defRPr>
    </a:lvl1pPr>
    <a:lvl2pPr marL="546100" indent="-88900" algn="l" defTabSz="1093788" rtl="0" fontAlgn="base">
      <a:spcBef>
        <a:spcPct val="0"/>
      </a:spcBef>
      <a:spcAft>
        <a:spcPct val="0"/>
      </a:spcAft>
      <a:defRPr sz="2100" kern="1200">
        <a:solidFill>
          <a:schemeClr val="tx1"/>
        </a:solidFill>
        <a:latin typeface="Calibri" panose="020F0502020204030204" pitchFamily="34" charset="0"/>
        <a:ea typeface="+mn-ea"/>
        <a:cs typeface="Arial" panose="020B0604020202020204" pitchFamily="34" charset="0"/>
      </a:defRPr>
    </a:lvl2pPr>
    <a:lvl3pPr marL="1093788" indent="-179388" algn="l" defTabSz="1093788" rtl="0" fontAlgn="base">
      <a:spcBef>
        <a:spcPct val="0"/>
      </a:spcBef>
      <a:spcAft>
        <a:spcPct val="0"/>
      </a:spcAft>
      <a:defRPr sz="2100" kern="1200">
        <a:solidFill>
          <a:schemeClr val="tx1"/>
        </a:solidFill>
        <a:latin typeface="Calibri" panose="020F0502020204030204" pitchFamily="34" charset="0"/>
        <a:ea typeface="+mn-ea"/>
        <a:cs typeface="Arial" panose="020B0604020202020204" pitchFamily="34" charset="0"/>
      </a:defRPr>
    </a:lvl3pPr>
    <a:lvl4pPr marL="1641475" indent="-269875" algn="l" defTabSz="1093788" rtl="0" fontAlgn="base">
      <a:spcBef>
        <a:spcPct val="0"/>
      </a:spcBef>
      <a:spcAft>
        <a:spcPct val="0"/>
      </a:spcAft>
      <a:defRPr sz="2100" kern="1200">
        <a:solidFill>
          <a:schemeClr val="tx1"/>
        </a:solidFill>
        <a:latin typeface="Calibri" panose="020F0502020204030204" pitchFamily="34" charset="0"/>
        <a:ea typeface="+mn-ea"/>
        <a:cs typeface="Arial" panose="020B0604020202020204" pitchFamily="34" charset="0"/>
      </a:defRPr>
    </a:lvl4pPr>
    <a:lvl5pPr marL="2187575" indent="-358775" algn="l" defTabSz="1093788" rtl="0" fontAlgn="base">
      <a:spcBef>
        <a:spcPct val="0"/>
      </a:spcBef>
      <a:spcAft>
        <a:spcPct val="0"/>
      </a:spcAft>
      <a:defRPr sz="2100"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sz="2100"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sz="2100"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sz="2100"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sz="2100"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5556">
          <p15:clr>
            <a:srgbClr val="A4A3A4"/>
          </p15:clr>
        </p15:guide>
        <p15:guide id="2" pos="306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7E7199-B41F-1177-3080-B55EF2D53B0A}" name="Joanne Ryan" initials="JR" userId="S::1014817@keyseducation.ac.uk::b763b93a-f0a2-40df-a186-500974d93ed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E5C76"/>
    <a:srgbClr val="2F4F6F"/>
    <a:srgbClr val="6A4C93"/>
    <a:srgbClr val="2E86AB"/>
    <a:srgbClr val="7FB069"/>
    <a:srgbClr val="F2CC8F"/>
    <a:srgbClr val="BFD7EA"/>
    <a:srgbClr val="1F2A44"/>
    <a:srgbClr val="FFF4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38" autoAdjust="0"/>
  </p:normalViewPr>
  <p:slideViewPr>
    <p:cSldViewPr snapToGrid="0">
      <p:cViewPr>
        <p:scale>
          <a:sx n="80" d="100"/>
          <a:sy n="80" d="100"/>
        </p:scale>
        <p:origin x="2370" y="60"/>
      </p:cViewPr>
      <p:guideLst>
        <p:guide orient="horz" pos="5556"/>
        <p:guide pos="3061"/>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A99659-4E17-465F-8933-89200B0C1B40}"/>
              </a:ext>
            </a:extLst>
          </p:cNvPr>
          <p:cNvSpPr>
            <a:spLocks noGrp="1"/>
          </p:cNvSpPr>
          <p:nvPr>
            <p:ph type="hdr" sz="quarter"/>
          </p:nvPr>
        </p:nvSpPr>
        <p:spPr>
          <a:xfrm>
            <a:off x="1" y="1"/>
            <a:ext cx="2919564" cy="493868"/>
          </a:xfrm>
          <a:prstGeom prst="rect">
            <a:avLst/>
          </a:prstGeom>
        </p:spPr>
        <p:txBody>
          <a:bodyPr vert="horz" lIns="90735" tIns="45367" rIns="90735" bIns="45367" rtlCol="0"/>
          <a:lstStyle>
            <a:lvl1pPr algn="l" defTabSz="1086048"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A84FFEDC-5AF0-4F14-8268-1C21BE2452C8}"/>
              </a:ext>
            </a:extLst>
          </p:cNvPr>
          <p:cNvSpPr>
            <a:spLocks noGrp="1"/>
          </p:cNvSpPr>
          <p:nvPr>
            <p:ph type="dt" idx="1"/>
          </p:nvPr>
        </p:nvSpPr>
        <p:spPr>
          <a:xfrm>
            <a:off x="3814628" y="1"/>
            <a:ext cx="2919564" cy="493868"/>
          </a:xfrm>
          <a:prstGeom prst="rect">
            <a:avLst/>
          </a:prstGeom>
        </p:spPr>
        <p:txBody>
          <a:bodyPr vert="horz" lIns="90735" tIns="45367" rIns="90735" bIns="45367" rtlCol="0"/>
          <a:lstStyle>
            <a:lvl1pPr algn="r" defTabSz="1086048" eaLnBrk="1" fontAlgn="auto" hangingPunct="1">
              <a:spcBef>
                <a:spcPts val="0"/>
              </a:spcBef>
              <a:spcAft>
                <a:spcPts val="0"/>
              </a:spcAft>
              <a:defRPr sz="1200">
                <a:latin typeface="+mn-lt"/>
                <a:cs typeface="+mn-cs"/>
              </a:defRPr>
            </a:lvl1pPr>
          </a:lstStyle>
          <a:p>
            <a:pPr>
              <a:defRPr/>
            </a:pPr>
            <a:fld id="{63855C41-E1C6-4051-BD88-0BD13E02BC06}" type="datetimeFigureOut">
              <a:rPr lang="en-US"/>
              <a:pPr>
                <a:defRPr/>
              </a:pPr>
              <a:t>3/17/2026</a:t>
            </a:fld>
            <a:endParaRPr lang="en-US"/>
          </a:p>
        </p:txBody>
      </p:sp>
      <p:sp>
        <p:nvSpPr>
          <p:cNvPr id="4" name="Slide Image Placeholder 3">
            <a:extLst>
              <a:ext uri="{FF2B5EF4-FFF2-40B4-BE49-F238E27FC236}">
                <a16:creationId xmlns:a16="http://schemas.microsoft.com/office/drawing/2014/main" id="{7116F96D-353E-4F45-97ED-A5818D7630F6}"/>
              </a:ext>
            </a:extLst>
          </p:cNvPr>
          <p:cNvSpPr>
            <a:spLocks noGrp="1" noRot="1" noChangeAspect="1"/>
          </p:cNvSpPr>
          <p:nvPr>
            <p:ph type="sldImg" idx="2"/>
          </p:nvPr>
        </p:nvSpPr>
        <p:spPr>
          <a:xfrm>
            <a:off x="2451100" y="1233488"/>
            <a:ext cx="1833563" cy="3330575"/>
          </a:xfrm>
          <a:prstGeom prst="rect">
            <a:avLst/>
          </a:prstGeom>
          <a:noFill/>
          <a:ln w="12700">
            <a:solidFill>
              <a:prstClr val="black"/>
            </a:solidFill>
          </a:ln>
        </p:spPr>
        <p:txBody>
          <a:bodyPr vert="horz" lIns="90735" tIns="45367" rIns="90735" bIns="45367" rtlCol="0" anchor="ctr"/>
          <a:lstStyle/>
          <a:p>
            <a:pPr lvl="0"/>
            <a:endParaRPr lang="en-US" noProof="0"/>
          </a:p>
        </p:txBody>
      </p:sp>
      <p:sp>
        <p:nvSpPr>
          <p:cNvPr id="5" name="Notes Placeholder 4">
            <a:extLst>
              <a:ext uri="{FF2B5EF4-FFF2-40B4-BE49-F238E27FC236}">
                <a16:creationId xmlns:a16="http://schemas.microsoft.com/office/drawing/2014/main" id="{B22946EE-4454-42CB-AEB8-E5C749B60887}"/>
              </a:ext>
            </a:extLst>
          </p:cNvPr>
          <p:cNvSpPr>
            <a:spLocks noGrp="1"/>
          </p:cNvSpPr>
          <p:nvPr>
            <p:ph type="body" sz="quarter" idx="3"/>
          </p:nvPr>
        </p:nvSpPr>
        <p:spPr>
          <a:xfrm>
            <a:off x="673263" y="4747763"/>
            <a:ext cx="5389240" cy="3884673"/>
          </a:xfrm>
          <a:prstGeom prst="rect">
            <a:avLst/>
          </a:prstGeom>
        </p:spPr>
        <p:txBody>
          <a:bodyPr vert="horz" lIns="90735" tIns="45367" rIns="90735" bIns="45367"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0DCF664A-89B6-45D7-8A06-A9038DF2187D}"/>
              </a:ext>
            </a:extLst>
          </p:cNvPr>
          <p:cNvSpPr>
            <a:spLocks noGrp="1"/>
          </p:cNvSpPr>
          <p:nvPr>
            <p:ph type="ftr" sz="quarter" idx="4"/>
          </p:nvPr>
        </p:nvSpPr>
        <p:spPr>
          <a:xfrm>
            <a:off x="1" y="9372445"/>
            <a:ext cx="2919564" cy="493868"/>
          </a:xfrm>
          <a:prstGeom prst="rect">
            <a:avLst/>
          </a:prstGeom>
        </p:spPr>
        <p:txBody>
          <a:bodyPr vert="horz" lIns="90735" tIns="45367" rIns="90735" bIns="45367" rtlCol="0" anchor="b"/>
          <a:lstStyle>
            <a:lvl1pPr algn="l" defTabSz="1086048"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0D41C1D9-DB61-4EE4-BC03-E0B170F822B4}"/>
              </a:ext>
            </a:extLst>
          </p:cNvPr>
          <p:cNvSpPr>
            <a:spLocks noGrp="1"/>
          </p:cNvSpPr>
          <p:nvPr>
            <p:ph type="sldNum" sz="quarter" idx="5"/>
          </p:nvPr>
        </p:nvSpPr>
        <p:spPr>
          <a:xfrm>
            <a:off x="3814628" y="9372445"/>
            <a:ext cx="2919564" cy="493868"/>
          </a:xfrm>
          <a:prstGeom prst="rect">
            <a:avLst/>
          </a:prstGeom>
        </p:spPr>
        <p:txBody>
          <a:bodyPr vert="horz" wrap="square" lIns="90735" tIns="45367" rIns="90735" bIns="45367" numCol="1" anchor="b" anchorCtr="0" compatLnSpc="1">
            <a:prstTxWarp prst="textNoShape">
              <a:avLst/>
            </a:prstTxWarp>
          </a:bodyPr>
          <a:lstStyle>
            <a:lvl1pPr algn="r">
              <a:defRPr sz="1200"/>
            </a:lvl1pPr>
          </a:lstStyle>
          <a:p>
            <a:fld id="{084ECC27-036F-499F-BA36-EF2715A713C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930275" rtl="0" eaLnBrk="0" fontAlgn="base" hangingPunct="0">
      <a:spcBef>
        <a:spcPct val="30000"/>
      </a:spcBef>
      <a:spcAft>
        <a:spcPct val="0"/>
      </a:spcAft>
      <a:defRPr sz="1200" kern="1200">
        <a:solidFill>
          <a:schemeClr val="tx1"/>
        </a:solidFill>
        <a:latin typeface="+mn-lt"/>
        <a:ea typeface="+mn-ea"/>
        <a:cs typeface="+mn-cs"/>
      </a:defRPr>
    </a:lvl1pPr>
    <a:lvl2pPr marL="465138" algn="l" defTabSz="930275" rtl="0" eaLnBrk="0" fontAlgn="base" hangingPunct="0">
      <a:spcBef>
        <a:spcPct val="30000"/>
      </a:spcBef>
      <a:spcAft>
        <a:spcPct val="0"/>
      </a:spcAft>
      <a:defRPr sz="1200" kern="1200">
        <a:solidFill>
          <a:schemeClr val="tx1"/>
        </a:solidFill>
        <a:latin typeface="+mn-lt"/>
        <a:ea typeface="+mn-ea"/>
        <a:cs typeface="+mn-cs"/>
      </a:defRPr>
    </a:lvl2pPr>
    <a:lvl3pPr marL="930275" algn="l" defTabSz="930275" rtl="0" eaLnBrk="0" fontAlgn="base" hangingPunct="0">
      <a:spcBef>
        <a:spcPct val="30000"/>
      </a:spcBef>
      <a:spcAft>
        <a:spcPct val="0"/>
      </a:spcAft>
      <a:defRPr sz="1200" kern="1200">
        <a:solidFill>
          <a:schemeClr val="tx1"/>
        </a:solidFill>
        <a:latin typeface="+mn-lt"/>
        <a:ea typeface="+mn-ea"/>
        <a:cs typeface="+mn-cs"/>
      </a:defRPr>
    </a:lvl3pPr>
    <a:lvl4pPr marL="1395413" algn="l" defTabSz="930275" rtl="0" eaLnBrk="0" fontAlgn="base" hangingPunct="0">
      <a:spcBef>
        <a:spcPct val="30000"/>
      </a:spcBef>
      <a:spcAft>
        <a:spcPct val="0"/>
      </a:spcAft>
      <a:defRPr sz="1200" kern="1200">
        <a:solidFill>
          <a:schemeClr val="tx1"/>
        </a:solidFill>
        <a:latin typeface="+mn-lt"/>
        <a:ea typeface="+mn-ea"/>
        <a:cs typeface="+mn-cs"/>
      </a:defRPr>
    </a:lvl4pPr>
    <a:lvl5pPr marL="1860550" algn="l" defTabSz="930275" rtl="0" eaLnBrk="0" fontAlgn="base" hangingPunct="0">
      <a:spcBef>
        <a:spcPct val="30000"/>
      </a:spcBef>
      <a:spcAft>
        <a:spcPct val="0"/>
      </a:spcAft>
      <a:defRPr sz="1200" kern="1200">
        <a:solidFill>
          <a:schemeClr val="tx1"/>
        </a:solidFill>
        <a:latin typeface="+mn-lt"/>
        <a:ea typeface="+mn-ea"/>
        <a:cs typeface="+mn-cs"/>
      </a:defRPr>
    </a:lvl5pPr>
    <a:lvl6pPr marL="2326691" algn="l" defTabSz="930676" rtl="0" eaLnBrk="1" latinLnBrk="0" hangingPunct="1">
      <a:defRPr sz="1221" kern="1200">
        <a:solidFill>
          <a:schemeClr val="tx1"/>
        </a:solidFill>
        <a:latin typeface="+mn-lt"/>
        <a:ea typeface="+mn-ea"/>
        <a:cs typeface="+mn-cs"/>
      </a:defRPr>
    </a:lvl6pPr>
    <a:lvl7pPr marL="2792029" algn="l" defTabSz="930676" rtl="0" eaLnBrk="1" latinLnBrk="0" hangingPunct="1">
      <a:defRPr sz="1221" kern="1200">
        <a:solidFill>
          <a:schemeClr val="tx1"/>
        </a:solidFill>
        <a:latin typeface="+mn-lt"/>
        <a:ea typeface="+mn-ea"/>
        <a:cs typeface="+mn-cs"/>
      </a:defRPr>
    </a:lvl7pPr>
    <a:lvl8pPr marL="3257367" algn="l" defTabSz="930676" rtl="0" eaLnBrk="1" latinLnBrk="0" hangingPunct="1">
      <a:defRPr sz="1221" kern="1200">
        <a:solidFill>
          <a:schemeClr val="tx1"/>
        </a:solidFill>
        <a:latin typeface="+mn-lt"/>
        <a:ea typeface="+mn-ea"/>
        <a:cs typeface="+mn-cs"/>
      </a:defRPr>
    </a:lvl8pPr>
    <a:lvl9pPr marL="3722705" algn="l" defTabSz="930676" rtl="0" eaLnBrk="1" latinLnBrk="0" hangingPunct="1">
      <a:defRPr sz="122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84ECC27-036F-499F-BA36-EF2715A713CA}" type="slidenum">
              <a:rPr lang="en-US" altLang="en-US" smtClean="0"/>
              <a:pPr/>
              <a:t>1</a:t>
            </a:fld>
            <a:endParaRPr lang="en-US" altLang="en-US"/>
          </a:p>
        </p:txBody>
      </p:sp>
    </p:spTree>
    <p:extLst>
      <p:ext uri="{BB962C8B-B14F-4D97-AF65-F5344CB8AC3E}">
        <p14:creationId xmlns:p14="http://schemas.microsoft.com/office/powerpoint/2010/main" val="4190805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9020" y="2886967"/>
            <a:ext cx="8262224" cy="6141438"/>
          </a:xfrm>
        </p:spPr>
        <p:txBody>
          <a:bodyPr anchor="b"/>
          <a:lstStyle>
            <a:lvl1pPr algn="ctr">
              <a:defRPr sz="6378"/>
            </a:lvl1pPr>
          </a:lstStyle>
          <a:p>
            <a:r>
              <a:rPr lang="en-US"/>
              <a:t>Click to edit Master title style</a:t>
            </a:r>
          </a:p>
        </p:txBody>
      </p:sp>
      <p:sp>
        <p:nvSpPr>
          <p:cNvPr id="3" name="Subtitle 2"/>
          <p:cNvSpPr>
            <a:spLocks noGrp="1"/>
          </p:cNvSpPr>
          <p:nvPr>
            <p:ph type="subTitle" idx="1"/>
          </p:nvPr>
        </p:nvSpPr>
        <p:spPr>
          <a:xfrm>
            <a:off x="1215033" y="9265242"/>
            <a:ext cx="7290197" cy="4258988"/>
          </a:xfrm>
        </p:spPr>
        <p:txBody>
          <a:bodyPr/>
          <a:lstStyle>
            <a:lvl1pPr marL="0" indent="0" algn="ctr">
              <a:buNone/>
              <a:defRPr sz="2551"/>
            </a:lvl1pPr>
            <a:lvl2pPr marL="486004" indent="0" algn="ctr">
              <a:buNone/>
              <a:defRPr sz="2126"/>
            </a:lvl2pPr>
            <a:lvl3pPr marL="972007" indent="0" algn="ctr">
              <a:buNone/>
              <a:defRPr sz="1913"/>
            </a:lvl3pPr>
            <a:lvl4pPr marL="1458011" indent="0" algn="ctr">
              <a:buNone/>
              <a:defRPr sz="1701"/>
            </a:lvl4pPr>
            <a:lvl5pPr marL="1944014" indent="0" algn="ctr">
              <a:buNone/>
              <a:defRPr sz="1701"/>
            </a:lvl5pPr>
            <a:lvl6pPr marL="2430018" indent="0" algn="ctr">
              <a:buNone/>
              <a:defRPr sz="1701"/>
            </a:lvl6pPr>
            <a:lvl7pPr marL="2916022" indent="0" algn="ctr">
              <a:buNone/>
              <a:defRPr sz="1701"/>
            </a:lvl7pPr>
            <a:lvl8pPr marL="3402025" indent="0" algn="ctr">
              <a:buNone/>
              <a:defRPr sz="1701"/>
            </a:lvl8pPr>
            <a:lvl9pPr marL="3888029" indent="0" algn="ctr">
              <a:buNone/>
              <a:defRPr sz="1701"/>
            </a:lvl9pPr>
          </a:lstStyle>
          <a:p>
            <a:r>
              <a:rPr lang="en-US"/>
              <a:t>Click to edit Master subtitle style</a:t>
            </a:r>
          </a:p>
        </p:txBody>
      </p:sp>
      <p:sp>
        <p:nvSpPr>
          <p:cNvPr id="4" name="Date Placeholder 3">
            <a:extLst>
              <a:ext uri="{FF2B5EF4-FFF2-40B4-BE49-F238E27FC236}">
                <a16:creationId xmlns:a16="http://schemas.microsoft.com/office/drawing/2014/main" id="{039BDEC8-7776-4BD9-94FC-952A9687BF43}"/>
              </a:ext>
            </a:extLst>
          </p:cNvPr>
          <p:cNvSpPr>
            <a:spLocks noGrp="1"/>
          </p:cNvSpPr>
          <p:nvPr>
            <p:ph type="dt" sz="half" idx="10"/>
          </p:nvPr>
        </p:nvSpPr>
        <p:spPr/>
        <p:txBody>
          <a:bodyPr/>
          <a:lstStyle>
            <a:lvl1pPr>
              <a:defRPr/>
            </a:lvl1pPr>
          </a:lstStyle>
          <a:p>
            <a:pPr>
              <a:defRPr/>
            </a:pPr>
            <a:fld id="{9AE50689-8348-40AB-8024-6D9833C0C22C}" type="datetimeFigureOut">
              <a:rPr lang="en-GB"/>
              <a:pPr>
                <a:defRPr/>
              </a:pPr>
              <a:t>17/03/2026</a:t>
            </a:fld>
            <a:endParaRPr lang="en-GB"/>
          </a:p>
        </p:txBody>
      </p:sp>
      <p:sp>
        <p:nvSpPr>
          <p:cNvPr id="5" name="Footer Placeholder 4">
            <a:extLst>
              <a:ext uri="{FF2B5EF4-FFF2-40B4-BE49-F238E27FC236}">
                <a16:creationId xmlns:a16="http://schemas.microsoft.com/office/drawing/2014/main" id="{550B1E88-D5CC-4C32-A1A0-11BF66F5CBA3}"/>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0B0A929-0B91-4F0B-93B1-AF18FF4AD2A1}"/>
              </a:ext>
            </a:extLst>
          </p:cNvPr>
          <p:cNvSpPr>
            <a:spLocks noGrp="1"/>
          </p:cNvSpPr>
          <p:nvPr>
            <p:ph type="sldNum" sz="quarter" idx="12"/>
          </p:nvPr>
        </p:nvSpPr>
        <p:spPr/>
        <p:txBody>
          <a:bodyPr/>
          <a:lstStyle>
            <a:lvl1pPr>
              <a:defRPr/>
            </a:lvl1pPr>
          </a:lstStyle>
          <a:p>
            <a:fld id="{16B29528-573D-4C56-AFC1-E5E71C3FED94}" type="slidenum">
              <a:rPr lang="en-GB" altLang="en-US"/>
              <a:pPr/>
              <a:t>‹#›</a:t>
            </a:fld>
            <a:endParaRPr lang="en-GB" altLang="en-US"/>
          </a:p>
        </p:txBody>
      </p:sp>
    </p:spTree>
    <p:extLst>
      <p:ext uri="{BB962C8B-B14F-4D97-AF65-F5344CB8AC3E}">
        <p14:creationId xmlns:p14="http://schemas.microsoft.com/office/powerpoint/2010/main" val="1156515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76C342-CAD2-4D7A-A35C-379FD02AD3C4}"/>
              </a:ext>
            </a:extLst>
          </p:cNvPr>
          <p:cNvSpPr>
            <a:spLocks noGrp="1"/>
          </p:cNvSpPr>
          <p:nvPr>
            <p:ph type="dt" sz="half" idx="10"/>
          </p:nvPr>
        </p:nvSpPr>
        <p:spPr/>
        <p:txBody>
          <a:bodyPr/>
          <a:lstStyle>
            <a:lvl1pPr>
              <a:defRPr/>
            </a:lvl1pPr>
          </a:lstStyle>
          <a:p>
            <a:pPr>
              <a:defRPr/>
            </a:pPr>
            <a:fld id="{E135C01C-8375-44C4-8CDF-B1B8C491AAF6}" type="datetimeFigureOut">
              <a:rPr lang="en-GB"/>
              <a:pPr>
                <a:defRPr/>
              </a:pPr>
              <a:t>17/03/2026</a:t>
            </a:fld>
            <a:endParaRPr lang="en-GB"/>
          </a:p>
        </p:txBody>
      </p:sp>
      <p:sp>
        <p:nvSpPr>
          <p:cNvPr id="5" name="Footer Placeholder 4">
            <a:extLst>
              <a:ext uri="{FF2B5EF4-FFF2-40B4-BE49-F238E27FC236}">
                <a16:creationId xmlns:a16="http://schemas.microsoft.com/office/drawing/2014/main" id="{1CA5E7B2-8BBD-45ED-BA29-6429DF4679D4}"/>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61B003EF-B869-4299-AEA3-00BF5E053A1F}"/>
              </a:ext>
            </a:extLst>
          </p:cNvPr>
          <p:cNvSpPr>
            <a:spLocks noGrp="1"/>
          </p:cNvSpPr>
          <p:nvPr>
            <p:ph type="sldNum" sz="quarter" idx="12"/>
          </p:nvPr>
        </p:nvSpPr>
        <p:spPr/>
        <p:txBody>
          <a:bodyPr/>
          <a:lstStyle>
            <a:lvl1pPr>
              <a:defRPr/>
            </a:lvl1pPr>
          </a:lstStyle>
          <a:p>
            <a:fld id="{665D1EED-DD41-405A-852C-5702EEB11296}" type="slidenum">
              <a:rPr lang="en-GB" altLang="en-US"/>
              <a:pPr/>
              <a:t>‹#›</a:t>
            </a:fld>
            <a:endParaRPr lang="en-GB" altLang="en-US"/>
          </a:p>
        </p:txBody>
      </p:sp>
    </p:spTree>
    <p:extLst>
      <p:ext uri="{BB962C8B-B14F-4D97-AF65-F5344CB8AC3E}">
        <p14:creationId xmlns:p14="http://schemas.microsoft.com/office/powerpoint/2010/main" val="261017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939183"/>
            <a:ext cx="2095932" cy="149493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68269" y="939183"/>
            <a:ext cx="6166292" cy="149493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96A75-51BA-4866-A8A1-DB78831D5D72}"/>
              </a:ext>
            </a:extLst>
          </p:cNvPr>
          <p:cNvSpPr>
            <a:spLocks noGrp="1"/>
          </p:cNvSpPr>
          <p:nvPr>
            <p:ph type="dt" sz="half" idx="10"/>
          </p:nvPr>
        </p:nvSpPr>
        <p:spPr/>
        <p:txBody>
          <a:bodyPr/>
          <a:lstStyle>
            <a:lvl1pPr>
              <a:defRPr/>
            </a:lvl1pPr>
          </a:lstStyle>
          <a:p>
            <a:pPr>
              <a:defRPr/>
            </a:pPr>
            <a:fld id="{50EB95B5-0612-4491-9750-89C6F3581635}" type="datetimeFigureOut">
              <a:rPr lang="en-GB"/>
              <a:pPr>
                <a:defRPr/>
              </a:pPr>
              <a:t>17/03/2026</a:t>
            </a:fld>
            <a:endParaRPr lang="en-GB"/>
          </a:p>
        </p:txBody>
      </p:sp>
      <p:sp>
        <p:nvSpPr>
          <p:cNvPr id="5" name="Footer Placeholder 4">
            <a:extLst>
              <a:ext uri="{FF2B5EF4-FFF2-40B4-BE49-F238E27FC236}">
                <a16:creationId xmlns:a16="http://schemas.microsoft.com/office/drawing/2014/main" id="{3DB66131-AFCD-45B4-BD58-FB54D4CCEFF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79FD20B-8F9F-4AF9-A664-327110FA33A9}"/>
              </a:ext>
            </a:extLst>
          </p:cNvPr>
          <p:cNvSpPr>
            <a:spLocks noGrp="1"/>
          </p:cNvSpPr>
          <p:nvPr>
            <p:ph type="sldNum" sz="quarter" idx="12"/>
          </p:nvPr>
        </p:nvSpPr>
        <p:spPr/>
        <p:txBody>
          <a:bodyPr/>
          <a:lstStyle>
            <a:lvl1pPr>
              <a:defRPr/>
            </a:lvl1pPr>
          </a:lstStyle>
          <a:p>
            <a:fld id="{A125C011-E1B4-42C2-9C68-AD9612F25480}" type="slidenum">
              <a:rPr lang="en-GB" altLang="en-US"/>
              <a:pPr/>
              <a:t>‹#›</a:t>
            </a:fld>
            <a:endParaRPr lang="en-GB" altLang="en-US"/>
          </a:p>
        </p:txBody>
      </p:sp>
    </p:spTree>
    <p:extLst>
      <p:ext uri="{BB962C8B-B14F-4D97-AF65-F5344CB8AC3E}">
        <p14:creationId xmlns:p14="http://schemas.microsoft.com/office/powerpoint/2010/main" val="3223192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A373-E54A-4E2B-BBE9-68228FAC5D26}"/>
              </a:ext>
            </a:extLst>
          </p:cNvPr>
          <p:cNvSpPr>
            <a:spLocks noGrp="1"/>
          </p:cNvSpPr>
          <p:nvPr>
            <p:ph type="dt" sz="half" idx="10"/>
          </p:nvPr>
        </p:nvSpPr>
        <p:spPr/>
        <p:txBody>
          <a:bodyPr/>
          <a:lstStyle>
            <a:lvl1pPr>
              <a:defRPr/>
            </a:lvl1pPr>
          </a:lstStyle>
          <a:p>
            <a:pPr>
              <a:defRPr/>
            </a:pPr>
            <a:fld id="{DAAD7B6E-343C-47A1-80D8-FE317BA230F8}" type="datetimeFigureOut">
              <a:rPr lang="en-GB"/>
              <a:pPr>
                <a:defRPr/>
              </a:pPr>
              <a:t>17/03/2026</a:t>
            </a:fld>
            <a:endParaRPr lang="en-GB"/>
          </a:p>
        </p:txBody>
      </p:sp>
      <p:sp>
        <p:nvSpPr>
          <p:cNvPr id="5" name="Footer Placeholder 4">
            <a:extLst>
              <a:ext uri="{FF2B5EF4-FFF2-40B4-BE49-F238E27FC236}">
                <a16:creationId xmlns:a16="http://schemas.microsoft.com/office/drawing/2014/main" id="{E3C5E084-10AE-4A2D-8C9E-9C023625DADB}"/>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E51B736E-406E-4282-9296-31D22F4341C2}"/>
              </a:ext>
            </a:extLst>
          </p:cNvPr>
          <p:cNvSpPr>
            <a:spLocks noGrp="1"/>
          </p:cNvSpPr>
          <p:nvPr>
            <p:ph type="sldNum" sz="quarter" idx="12"/>
          </p:nvPr>
        </p:nvSpPr>
        <p:spPr/>
        <p:txBody>
          <a:bodyPr/>
          <a:lstStyle>
            <a:lvl1pPr>
              <a:defRPr/>
            </a:lvl1pPr>
          </a:lstStyle>
          <a:p>
            <a:fld id="{5A89B552-3DD3-4175-A226-F7405B1C7CD7}" type="slidenum">
              <a:rPr lang="en-GB" altLang="en-US"/>
              <a:pPr/>
              <a:t>‹#›</a:t>
            </a:fld>
            <a:endParaRPr lang="en-GB" altLang="en-US"/>
          </a:p>
        </p:txBody>
      </p:sp>
    </p:spTree>
    <p:extLst>
      <p:ext uri="{BB962C8B-B14F-4D97-AF65-F5344CB8AC3E}">
        <p14:creationId xmlns:p14="http://schemas.microsoft.com/office/powerpoint/2010/main" val="275030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63206" y="4397830"/>
            <a:ext cx="8383727" cy="7337874"/>
          </a:xfrm>
        </p:spPr>
        <p:txBody>
          <a:bodyPr anchor="b"/>
          <a:lstStyle>
            <a:lvl1pPr>
              <a:defRPr sz="6378"/>
            </a:lvl1pPr>
          </a:lstStyle>
          <a:p>
            <a:r>
              <a:rPr lang="en-US"/>
              <a:t>Click to edit Master title style</a:t>
            </a:r>
          </a:p>
        </p:txBody>
      </p:sp>
      <p:sp>
        <p:nvSpPr>
          <p:cNvPr id="3" name="Text Placeholder 2"/>
          <p:cNvSpPr>
            <a:spLocks noGrp="1"/>
          </p:cNvSpPr>
          <p:nvPr>
            <p:ph type="body" idx="1"/>
          </p:nvPr>
        </p:nvSpPr>
        <p:spPr>
          <a:xfrm>
            <a:off x="663206" y="11805123"/>
            <a:ext cx="8383727" cy="3858814"/>
          </a:xfrm>
        </p:spPr>
        <p:txBody>
          <a:bodyPr/>
          <a:lstStyle>
            <a:lvl1pPr marL="0" indent="0">
              <a:buNone/>
              <a:defRPr sz="2551">
                <a:solidFill>
                  <a:schemeClr val="tx1"/>
                </a:solidFill>
              </a:defRPr>
            </a:lvl1pPr>
            <a:lvl2pPr marL="486004" indent="0">
              <a:buNone/>
              <a:defRPr sz="2126">
                <a:solidFill>
                  <a:schemeClr val="tx1">
                    <a:tint val="75000"/>
                  </a:schemeClr>
                </a:solidFill>
              </a:defRPr>
            </a:lvl2pPr>
            <a:lvl3pPr marL="972007" indent="0">
              <a:buNone/>
              <a:defRPr sz="1913">
                <a:solidFill>
                  <a:schemeClr val="tx1">
                    <a:tint val="75000"/>
                  </a:schemeClr>
                </a:solidFill>
              </a:defRPr>
            </a:lvl3pPr>
            <a:lvl4pPr marL="1458011" indent="0">
              <a:buNone/>
              <a:defRPr sz="1701">
                <a:solidFill>
                  <a:schemeClr val="tx1">
                    <a:tint val="75000"/>
                  </a:schemeClr>
                </a:solidFill>
              </a:defRPr>
            </a:lvl4pPr>
            <a:lvl5pPr marL="1944014" indent="0">
              <a:buNone/>
              <a:defRPr sz="1701">
                <a:solidFill>
                  <a:schemeClr val="tx1">
                    <a:tint val="75000"/>
                  </a:schemeClr>
                </a:solidFill>
              </a:defRPr>
            </a:lvl5pPr>
            <a:lvl6pPr marL="2430018" indent="0">
              <a:buNone/>
              <a:defRPr sz="1701">
                <a:solidFill>
                  <a:schemeClr val="tx1">
                    <a:tint val="75000"/>
                  </a:schemeClr>
                </a:solidFill>
              </a:defRPr>
            </a:lvl6pPr>
            <a:lvl7pPr marL="2916022" indent="0">
              <a:buNone/>
              <a:defRPr sz="1701">
                <a:solidFill>
                  <a:schemeClr val="tx1">
                    <a:tint val="75000"/>
                  </a:schemeClr>
                </a:solidFill>
              </a:defRPr>
            </a:lvl7pPr>
            <a:lvl8pPr marL="3402025" indent="0">
              <a:buNone/>
              <a:defRPr sz="1701">
                <a:solidFill>
                  <a:schemeClr val="tx1">
                    <a:tint val="75000"/>
                  </a:schemeClr>
                </a:solidFill>
              </a:defRPr>
            </a:lvl8pPr>
            <a:lvl9pPr marL="3888029" indent="0">
              <a:buNone/>
              <a:defRPr sz="1701">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CBAD48E-1F98-4340-97CF-C3BBF1D21A91}"/>
              </a:ext>
            </a:extLst>
          </p:cNvPr>
          <p:cNvSpPr>
            <a:spLocks noGrp="1"/>
          </p:cNvSpPr>
          <p:nvPr>
            <p:ph type="dt" sz="half" idx="10"/>
          </p:nvPr>
        </p:nvSpPr>
        <p:spPr/>
        <p:txBody>
          <a:bodyPr/>
          <a:lstStyle>
            <a:lvl1pPr>
              <a:defRPr/>
            </a:lvl1pPr>
          </a:lstStyle>
          <a:p>
            <a:pPr>
              <a:defRPr/>
            </a:pPr>
            <a:fld id="{54E096C7-2361-4768-96D2-1CC0F9B06F0C}" type="datetimeFigureOut">
              <a:rPr lang="en-GB"/>
              <a:pPr>
                <a:defRPr/>
              </a:pPr>
              <a:t>17/03/2026</a:t>
            </a:fld>
            <a:endParaRPr lang="en-GB"/>
          </a:p>
        </p:txBody>
      </p:sp>
      <p:sp>
        <p:nvSpPr>
          <p:cNvPr id="5" name="Footer Placeholder 4">
            <a:extLst>
              <a:ext uri="{FF2B5EF4-FFF2-40B4-BE49-F238E27FC236}">
                <a16:creationId xmlns:a16="http://schemas.microsoft.com/office/drawing/2014/main" id="{9361B373-0335-4F11-B999-391126ADBC9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773F6FA1-3E07-4238-98ED-5E0F2569B6FC}"/>
              </a:ext>
            </a:extLst>
          </p:cNvPr>
          <p:cNvSpPr>
            <a:spLocks noGrp="1"/>
          </p:cNvSpPr>
          <p:nvPr>
            <p:ph type="sldNum" sz="quarter" idx="12"/>
          </p:nvPr>
        </p:nvSpPr>
        <p:spPr/>
        <p:txBody>
          <a:bodyPr/>
          <a:lstStyle>
            <a:lvl1pPr>
              <a:defRPr/>
            </a:lvl1pPr>
          </a:lstStyle>
          <a:p>
            <a:fld id="{4C4B0B12-399A-4526-99A2-AA97F19F2791}" type="slidenum">
              <a:rPr lang="en-GB" altLang="en-US"/>
              <a:pPr/>
              <a:t>‹#›</a:t>
            </a:fld>
            <a:endParaRPr lang="en-GB" altLang="en-US"/>
          </a:p>
        </p:txBody>
      </p:sp>
    </p:spTree>
    <p:extLst>
      <p:ext uri="{BB962C8B-B14F-4D97-AF65-F5344CB8AC3E}">
        <p14:creationId xmlns:p14="http://schemas.microsoft.com/office/powerpoint/2010/main" val="3714953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68268"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20883" y="4695913"/>
            <a:ext cx="4131112" cy="1119260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B0FCEF5-B9C1-4CD4-BEA5-1B46D48DBF83}"/>
              </a:ext>
            </a:extLst>
          </p:cNvPr>
          <p:cNvSpPr>
            <a:spLocks noGrp="1"/>
          </p:cNvSpPr>
          <p:nvPr>
            <p:ph type="dt" sz="half" idx="10"/>
          </p:nvPr>
        </p:nvSpPr>
        <p:spPr/>
        <p:txBody>
          <a:bodyPr/>
          <a:lstStyle>
            <a:lvl1pPr>
              <a:defRPr/>
            </a:lvl1pPr>
          </a:lstStyle>
          <a:p>
            <a:pPr>
              <a:defRPr/>
            </a:pPr>
            <a:fld id="{4D34DCD8-734C-4B9F-BC3E-66A9CEBC4803}" type="datetimeFigureOut">
              <a:rPr lang="en-GB"/>
              <a:pPr>
                <a:defRPr/>
              </a:pPr>
              <a:t>17/03/2026</a:t>
            </a:fld>
            <a:endParaRPr lang="en-GB"/>
          </a:p>
        </p:txBody>
      </p:sp>
      <p:sp>
        <p:nvSpPr>
          <p:cNvPr id="6" name="Footer Placeholder 4">
            <a:extLst>
              <a:ext uri="{FF2B5EF4-FFF2-40B4-BE49-F238E27FC236}">
                <a16:creationId xmlns:a16="http://schemas.microsoft.com/office/drawing/2014/main" id="{F4B310ED-EB2C-45B0-86BE-4E695BB64015}"/>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3F5C82A-B40E-43CB-9074-66934B47A9E9}"/>
              </a:ext>
            </a:extLst>
          </p:cNvPr>
          <p:cNvSpPr>
            <a:spLocks noGrp="1"/>
          </p:cNvSpPr>
          <p:nvPr>
            <p:ph type="sldNum" sz="quarter" idx="12"/>
          </p:nvPr>
        </p:nvSpPr>
        <p:spPr/>
        <p:txBody>
          <a:bodyPr/>
          <a:lstStyle>
            <a:lvl1pPr>
              <a:defRPr/>
            </a:lvl1pPr>
          </a:lstStyle>
          <a:p>
            <a:fld id="{FD156C08-9EF3-48D2-A5F8-5DFCCB8EC3C3}" type="slidenum">
              <a:rPr lang="en-GB" altLang="en-US"/>
              <a:pPr/>
              <a:t>‹#›</a:t>
            </a:fld>
            <a:endParaRPr lang="en-GB" altLang="en-US"/>
          </a:p>
        </p:txBody>
      </p:sp>
    </p:spTree>
    <p:extLst>
      <p:ext uri="{BB962C8B-B14F-4D97-AF65-F5344CB8AC3E}">
        <p14:creationId xmlns:p14="http://schemas.microsoft.com/office/powerpoint/2010/main" val="1158828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9534" y="939186"/>
            <a:ext cx="8383727" cy="3409643"/>
          </a:xfrm>
        </p:spPr>
        <p:txBody>
          <a:bodyPr/>
          <a:lstStyle/>
          <a:p>
            <a:r>
              <a:rPr lang="en-US"/>
              <a:t>Click to edit Master title style</a:t>
            </a:r>
          </a:p>
        </p:txBody>
      </p:sp>
      <p:sp>
        <p:nvSpPr>
          <p:cNvPr id="3" name="Text Placeholder 2"/>
          <p:cNvSpPr>
            <a:spLocks noGrp="1"/>
          </p:cNvSpPr>
          <p:nvPr>
            <p:ph type="body" idx="1"/>
          </p:nvPr>
        </p:nvSpPr>
        <p:spPr>
          <a:xfrm>
            <a:off x="669535" y="4324325"/>
            <a:ext cx="4112126"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4" name="Content Placeholder 3"/>
          <p:cNvSpPr>
            <a:spLocks noGrp="1"/>
          </p:cNvSpPr>
          <p:nvPr>
            <p:ph sz="half" idx="2"/>
          </p:nvPr>
        </p:nvSpPr>
        <p:spPr>
          <a:xfrm>
            <a:off x="669535" y="6443610"/>
            <a:ext cx="4112126"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920884" y="4324325"/>
            <a:ext cx="4132378" cy="2119285"/>
          </a:xfrm>
        </p:spPr>
        <p:txBody>
          <a:bodyPr anchor="b"/>
          <a:lstStyle>
            <a:lvl1pPr marL="0" indent="0">
              <a:buNone/>
              <a:defRPr sz="2551" b="1"/>
            </a:lvl1pPr>
            <a:lvl2pPr marL="486004" indent="0">
              <a:buNone/>
              <a:defRPr sz="2126" b="1"/>
            </a:lvl2pPr>
            <a:lvl3pPr marL="972007" indent="0">
              <a:buNone/>
              <a:defRPr sz="1913" b="1"/>
            </a:lvl3pPr>
            <a:lvl4pPr marL="1458011" indent="0">
              <a:buNone/>
              <a:defRPr sz="1701" b="1"/>
            </a:lvl4pPr>
            <a:lvl5pPr marL="1944014" indent="0">
              <a:buNone/>
              <a:defRPr sz="1701" b="1"/>
            </a:lvl5pPr>
            <a:lvl6pPr marL="2430018" indent="0">
              <a:buNone/>
              <a:defRPr sz="1701" b="1"/>
            </a:lvl6pPr>
            <a:lvl7pPr marL="2916022" indent="0">
              <a:buNone/>
              <a:defRPr sz="1701" b="1"/>
            </a:lvl7pPr>
            <a:lvl8pPr marL="3402025" indent="0">
              <a:buNone/>
              <a:defRPr sz="1701" b="1"/>
            </a:lvl8pPr>
            <a:lvl9pPr marL="3888029" indent="0">
              <a:buNone/>
              <a:defRPr sz="1701" b="1"/>
            </a:lvl9pPr>
          </a:lstStyle>
          <a:p>
            <a:pPr lvl="0"/>
            <a:r>
              <a:rPr lang="en-US"/>
              <a:t>Edit Master text styles</a:t>
            </a:r>
          </a:p>
        </p:txBody>
      </p:sp>
      <p:sp>
        <p:nvSpPr>
          <p:cNvPr id="6" name="Content Placeholder 5"/>
          <p:cNvSpPr>
            <a:spLocks noGrp="1"/>
          </p:cNvSpPr>
          <p:nvPr>
            <p:ph sz="quarter" idx="4"/>
          </p:nvPr>
        </p:nvSpPr>
        <p:spPr>
          <a:xfrm>
            <a:off x="4920884" y="6443610"/>
            <a:ext cx="4132378" cy="94775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C0E4CD68-3FA3-4DE9-831B-BC425F105238}"/>
              </a:ext>
            </a:extLst>
          </p:cNvPr>
          <p:cNvSpPr>
            <a:spLocks noGrp="1"/>
          </p:cNvSpPr>
          <p:nvPr>
            <p:ph type="dt" sz="half" idx="10"/>
          </p:nvPr>
        </p:nvSpPr>
        <p:spPr/>
        <p:txBody>
          <a:bodyPr/>
          <a:lstStyle>
            <a:lvl1pPr>
              <a:defRPr/>
            </a:lvl1pPr>
          </a:lstStyle>
          <a:p>
            <a:pPr>
              <a:defRPr/>
            </a:pPr>
            <a:fld id="{CE025CBE-F1C3-431A-983D-6ED9606BBFDB}" type="datetimeFigureOut">
              <a:rPr lang="en-GB"/>
              <a:pPr>
                <a:defRPr/>
              </a:pPr>
              <a:t>17/03/2026</a:t>
            </a:fld>
            <a:endParaRPr lang="en-GB"/>
          </a:p>
        </p:txBody>
      </p:sp>
      <p:sp>
        <p:nvSpPr>
          <p:cNvPr id="8" name="Footer Placeholder 4">
            <a:extLst>
              <a:ext uri="{FF2B5EF4-FFF2-40B4-BE49-F238E27FC236}">
                <a16:creationId xmlns:a16="http://schemas.microsoft.com/office/drawing/2014/main" id="{BD426C49-FBB6-4760-97FE-F3E234616CAA}"/>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3AC3DE7F-73B4-4DF4-AC2F-62D90A97B960}"/>
              </a:ext>
            </a:extLst>
          </p:cNvPr>
          <p:cNvSpPr>
            <a:spLocks noGrp="1"/>
          </p:cNvSpPr>
          <p:nvPr>
            <p:ph type="sldNum" sz="quarter" idx="12"/>
          </p:nvPr>
        </p:nvSpPr>
        <p:spPr/>
        <p:txBody>
          <a:bodyPr/>
          <a:lstStyle>
            <a:lvl1pPr>
              <a:defRPr/>
            </a:lvl1pPr>
          </a:lstStyle>
          <a:p>
            <a:fld id="{B854FB95-2C14-43DB-AC8F-019C2035BCAC}" type="slidenum">
              <a:rPr lang="en-GB" altLang="en-US"/>
              <a:pPr/>
              <a:t>‹#›</a:t>
            </a:fld>
            <a:endParaRPr lang="en-GB" altLang="en-US"/>
          </a:p>
        </p:txBody>
      </p:sp>
    </p:spTree>
    <p:extLst>
      <p:ext uri="{BB962C8B-B14F-4D97-AF65-F5344CB8AC3E}">
        <p14:creationId xmlns:p14="http://schemas.microsoft.com/office/powerpoint/2010/main" val="3131655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7BCC6B9-DEA6-48FA-B2D5-8B74320C2018}"/>
              </a:ext>
            </a:extLst>
          </p:cNvPr>
          <p:cNvSpPr>
            <a:spLocks noGrp="1"/>
          </p:cNvSpPr>
          <p:nvPr>
            <p:ph type="dt" sz="half" idx="10"/>
          </p:nvPr>
        </p:nvSpPr>
        <p:spPr/>
        <p:txBody>
          <a:bodyPr/>
          <a:lstStyle>
            <a:lvl1pPr>
              <a:defRPr/>
            </a:lvl1pPr>
          </a:lstStyle>
          <a:p>
            <a:pPr>
              <a:defRPr/>
            </a:pPr>
            <a:fld id="{61FCC32E-F221-4D1D-8B93-633D8E540C0E}" type="datetimeFigureOut">
              <a:rPr lang="en-GB"/>
              <a:pPr>
                <a:defRPr/>
              </a:pPr>
              <a:t>17/03/2026</a:t>
            </a:fld>
            <a:endParaRPr lang="en-GB"/>
          </a:p>
        </p:txBody>
      </p:sp>
      <p:sp>
        <p:nvSpPr>
          <p:cNvPr id="4" name="Footer Placeholder 4">
            <a:extLst>
              <a:ext uri="{FF2B5EF4-FFF2-40B4-BE49-F238E27FC236}">
                <a16:creationId xmlns:a16="http://schemas.microsoft.com/office/drawing/2014/main" id="{90C1290F-A21C-466B-AC47-B767226A10FE}"/>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F64B3345-3BE4-45FD-8B3F-5248CBF51E10}"/>
              </a:ext>
            </a:extLst>
          </p:cNvPr>
          <p:cNvSpPr>
            <a:spLocks noGrp="1"/>
          </p:cNvSpPr>
          <p:nvPr>
            <p:ph type="sldNum" sz="quarter" idx="12"/>
          </p:nvPr>
        </p:nvSpPr>
        <p:spPr/>
        <p:txBody>
          <a:bodyPr/>
          <a:lstStyle>
            <a:lvl1pPr>
              <a:defRPr/>
            </a:lvl1pPr>
          </a:lstStyle>
          <a:p>
            <a:fld id="{BC64AAF8-D935-42DF-B3C3-CB2F709A5BF0}" type="slidenum">
              <a:rPr lang="en-GB" altLang="en-US"/>
              <a:pPr/>
              <a:t>‹#›</a:t>
            </a:fld>
            <a:endParaRPr lang="en-GB" altLang="en-US"/>
          </a:p>
        </p:txBody>
      </p:sp>
    </p:spTree>
    <p:extLst>
      <p:ext uri="{BB962C8B-B14F-4D97-AF65-F5344CB8AC3E}">
        <p14:creationId xmlns:p14="http://schemas.microsoft.com/office/powerpoint/2010/main" val="2029819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5262BC2-9F08-4DC7-800F-5A225A4AC05C}"/>
              </a:ext>
            </a:extLst>
          </p:cNvPr>
          <p:cNvSpPr>
            <a:spLocks noGrp="1"/>
          </p:cNvSpPr>
          <p:nvPr>
            <p:ph type="dt" sz="half" idx="10"/>
          </p:nvPr>
        </p:nvSpPr>
        <p:spPr/>
        <p:txBody>
          <a:bodyPr/>
          <a:lstStyle>
            <a:lvl1pPr>
              <a:defRPr/>
            </a:lvl1pPr>
          </a:lstStyle>
          <a:p>
            <a:pPr>
              <a:defRPr/>
            </a:pPr>
            <a:fld id="{8FA44F56-4C7B-4670-8495-1F995606A77A}" type="datetimeFigureOut">
              <a:rPr lang="en-GB"/>
              <a:pPr>
                <a:defRPr/>
              </a:pPr>
              <a:t>17/03/2026</a:t>
            </a:fld>
            <a:endParaRPr lang="en-GB"/>
          </a:p>
        </p:txBody>
      </p:sp>
      <p:sp>
        <p:nvSpPr>
          <p:cNvPr id="3" name="Footer Placeholder 4">
            <a:extLst>
              <a:ext uri="{FF2B5EF4-FFF2-40B4-BE49-F238E27FC236}">
                <a16:creationId xmlns:a16="http://schemas.microsoft.com/office/drawing/2014/main" id="{7D49C6CC-B87F-449B-B9BE-2BE91A0838C2}"/>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216EDD05-1055-4CA7-8A73-8E43E1799F63}"/>
              </a:ext>
            </a:extLst>
          </p:cNvPr>
          <p:cNvSpPr>
            <a:spLocks noGrp="1"/>
          </p:cNvSpPr>
          <p:nvPr>
            <p:ph type="sldNum" sz="quarter" idx="12"/>
          </p:nvPr>
        </p:nvSpPr>
        <p:spPr/>
        <p:txBody>
          <a:bodyPr/>
          <a:lstStyle>
            <a:lvl1pPr>
              <a:defRPr/>
            </a:lvl1pPr>
          </a:lstStyle>
          <a:p>
            <a:fld id="{F0A60A30-71CC-4FB0-87AB-E5C760C544EC}" type="slidenum">
              <a:rPr lang="en-GB" altLang="en-US"/>
              <a:pPr/>
              <a:t>‹#›</a:t>
            </a:fld>
            <a:endParaRPr lang="en-GB" altLang="en-US"/>
          </a:p>
        </p:txBody>
      </p:sp>
    </p:spTree>
    <p:extLst>
      <p:ext uri="{BB962C8B-B14F-4D97-AF65-F5344CB8AC3E}">
        <p14:creationId xmlns:p14="http://schemas.microsoft.com/office/powerpoint/2010/main" val="2715571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p>
        </p:txBody>
      </p:sp>
      <p:sp>
        <p:nvSpPr>
          <p:cNvPr id="3" name="Content Placeholder 2"/>
          <p:cNvSpPr>
            <a:spLocks noGrp="1"/>
          </p:cNvSpPr>
          <p:nvPr>
            <p:ph idx="1"/>
          </p:nvPr>
        </p:nvSpPr>
        <p:spPr>
          <a:xfrm>
            <a:off x="4132378" y="2539880"/>
            <a:ext cx="4920883" cy="12536047"/>
          </a:xfrm>
        </p:spPr>
        <p:txBody>
          <a:bodyPr/>
          <a:lstStyle>
            <a:lvl1pPr>
              <a:defRPr sz="3402"/>
            </a:lvl1pPr>
            <a:lvl2pPr>
              <a:defRPr sz="2976"/>
            </a:lvl2pPr>
            <a:lvl3pPr>
              <a:defRPr sz="2551"/>
            </a:lvl3pPr>
            <a:lvl4pPr>
              <a:defRPr sz="2126"/>
            </a:lvl4pPr>
            <a:lvl5pPr>
              <a:defRPr sz="2126"/>
            </a:lvl5pPr>
            <a:lvl6pPr>
              <a:defRPr sz="2126"/>
            </a:lvl6pPr>
            <a:lvl7pPr>
              <a:defRPr sz="2126"/>
            </a:lvl7pPr>
            <a:lvl8pPr>
              <a:defRPr sz="2126"/>
            </a:lvl8pPr>
            <a:lvl9pPr>
              <a:defRPr sz="2126"/>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3">
            <a:extLst>
              <a:ext uri="{FF2B5EF4-FFF2-40B4-BE49-F238E27FC236}">
                <a16:creationId xmlns:a16="http://schemas.microsoft.com/office/drawing/2014/main" id="{5E846B9D-C5A4-489A-AE28-A0E53F2A8ED0}"/>
              </a:ext>
            </a:extLst>
          </p:cNvPr>
          <p:cNvSpPr>
            <a:spLocks noGrp="1"/>
          </p:cNvSpPr>
          <p:nvPr>
            <p:ph type="dt" sz="half" idx="10"/>
          </p:nvPr>
        </p:nvSpPr>
        <p:spPr/>
        <p:txBody>
          <a:bodyPr/>
          <a:lstStyle>
            <a:lvl1pPr>
              <a:defRPr/>
            </a:lvl1pPr>
          </a:lstStyle>
          <a:p>
            <a:pPr>
              <a:defRPr/>
            </a:pPr>
            <a:fld id="{F6E7E030-AFD9-4A32-8D27-F0B19D8E4F7B}" type="datetimeFigureOut">
              <a:rPr lang="en-GB"/>
              <a:pPr>
                <a:defRPr/>
              </a:pPr>
              <a:t>17/03/2026</a:t>
            </a:fld>
            <a:endParaRPr lang="en-GB"/>
          </a:p>
        </p:txBody>
      </p:sp>
      <p:sp>
        <p:nvSpPr>
          <p:cNvPr id="6" name="Footer Placeholder 4">
            <a:extLst>
              <a:ext uri="{FF2B5EF4-FFF2-40B4-BE49-F238E27FC236}">
                <a16:creationId xmlns:a16="http://schemas.microsoft.com/office/drawing/2014/main" id="{6B18BA78-3040-4D60-8FB4-E0872B3BA8B2}"/>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D1936AC-0EA2-4682-9230-D1297CC82889}"/>
              </a:ext>
            </a:extLst>
          </p:cNvPr>
          <p:cNvSpPr>
            <a:spLocks noGrp="1"/>
          </p:cNvSpPr>
          <p:nvPr>
            <p:ph type="sldNum" sz="quarter" idx="12"/>
          </p:nvPr>
        </p:nvSpPr>
        <p:spPr/>
        <p:txBody>
          <a:bodyPr/>
          <a:lstStyle>
            <a:lvl1pPr>
              <a:defRPr/>
            </a:lvl1pPr>
          </a:lstStyle>
          <a:p>
            <a:fld id="{E382299A-1438-4288-B342-B53F9EBC0BF6}" type="slidenum">
              <a:rPr lang="en-GB" altLang="en-US"/>
              <a:pPr/>
              <a:t>‹#›</a:t>
            </a:fld>
            <a:endParaRPr lang="en-GB" altLang="en-US"/>
          </a:p>
        </p:txBody>
      </p:sp>
    </p:spTree>
    <p:extLst>
      <p:ext uri="{BB962C8B-B14F-4D97-AF65-F5344CB8AC3E}">
        <p14:creationId xmlns:p14="http://schemas.microsoft.com/office/powerpoint/2010/main" val="2714426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9534" y="1176020"/>
            <a:ext cx="3135038" cy="4116070"/>
          </a:xfrm>
        </p:spPr>
        <p:txBody>
          <a:bodyPr anchor="b"/>
          <a:lstStyle>
            <a:lvl1pPr>
              <a:defRPr sz="3402"/>
            </a:lvl1pPr>
          </a:lstStyle>
          <a:p>
            <a:r>
              <a:rPr lang="en-US"/>
              <a:t>Click to edit Master title style</a:t>
            </a:r>
          </a:p>
        </p:txBody>
      </p:sp>
      <p:sp>
        <p:nvSpPr>
          <p:cNvPr id="3" name="Picture Placeholder 2"/>
          <p:cNvSpPr>
            <a:spLocks noGrp="1" noChangeAspect="1"/>
          </p:cNvSpPr>
          <p:nvPr>
            <p:ph type="pic" idx="1"/>
          </p:nvPr>
        </p:nvSpPr>
        <p:spPr>
          <a:xfrm>
            <a:off x="4132378" y="2539880"/>
            <a:ext cx="4920883" cy="12536047"/>
          </a:xfrm>
        </p:spPr>
        <p:txBody>
          <a:bodyPr rtlCol="0">
            <a:normAutofit/>
          </a:bodyPr>
          <a:lstStyle>
            <a:lvl1pPr marL="0" indent="0">
              <a:buNone/>
              <a:defRPr sz="3402"/>
            </a:lvl1pPr>
            <a:lvl2pPr marL="486004" indent="0">
              <a:buNone/>
              <a:defRPr sz="2976"/>
            </a:lvl2pPr>
            <a:lvl3pPr marL="972007" indent="0">
              <a:buNone/>
              <a:defRPr sz="2551"/>
            </a:lvl3pPr>
            <a:lvl4pPr marL="1458011" indent="0">
              <a:buNone/>
              <a:defRPr sz="2126"/>
            </a:lvl4pPr>
            <a:lvl5pPr marL="1944014" indent="0">
              <a:buNone/>
              <a:defRPr sz="2126"/>
            </a:lvl5pPr>
            <a:lvl6pPr marL="2430018" indent="0">
              <a:buNone/>
              <a:defRPr sz="2126"/>
            </a:lvl6pPr>
            <a:lvl7pPr marL="2916022" indent="0">
              <a:buNone/>
              <a:defRPr sz="2126"/>
            </a:lvl7pPr>
            <a:lvl8pPr marL="3402025" indent="0">
              <a:buNone/>
              <a:defRPr sz="2126"/>
            </a:lvl8pPr>
            <a:lvl9pPr marL="3888029" indent="0">
              <a:buNone/>
              <a:defRPr sz="2126"/>
            </a:lvl9pPr>
          </a:lstStyle>
          <a:p>
            <a:pPr lvl="0"/>
            <a:r>
              <a:rPr lang="en-US" noProof="0"/>
              <a:t>Click icon to add picture</a:t>
            </a:r>
          </a:p>
        </p:txBody>
      </p:sp>
      <p:sp>
        <p:nvSpPr>
          <p:cNvPr id="4" name="Text Placeholder 3"/>
          <p:cNvSpPr>
            <a:spLocks noGrp="1"/>
          </p:cNvSpPr>
          <p:nvPr>
            <p:ph type="body" sz="half" idx="2"/>
          </p:nvPr>
        </p:nvSpPr>
        <p:spPr>
          <a:xfrm>
            <a:off x="669534" y="5292090"/>
            <a:ext cx="3135038" cy="9804251"/>
          </a:xfrm>
        </p:spPr>
        <p:txBody>
          <a:bodyPr/>
          <a:lstStyle>
            <a:lvl1pPr marL="0" indent="0">
              <a:buNone/>
              <a:defRPr sz="1701"/>
            </a:lvl1pPr>
            <a:lvl2pPr marL="486004" indent="0">
              <a:buNone/>
              <a:defRPr sz="1488"/>
            </a:lvl2pPr>
            <a:lvl3pPr marL="972007" indent="0">
              <a:buNone/>
              <a:defRPr sz="1276"/>
            </a:lvl3pPr>
            <a:lvl4pPr marL="1458011" indent="0">
              <a:buNone/>
              <a:defRPr sz="1063"/>
            </a:lvl4pPr>
            <a:lvl5pPr marL="1944014" indent="0">
              <a:buNone/>
              <a:defRPr sz="1063"/>
            </a:lvl5pPr>
            <a:lvl6pPr marL="2430018" indent="0">
              <a:buNone/>
              <a:defRPr sz="1063"/>
            </a:lvl6pPr>
            <a:lvl7pPr marL="2916022" indent="0">
              <a:buNone/>
              <a:defRPr sz="1063"/>
            </a:lvl7pPr>
            <a:lvl8pPr marL="3402025" indent="0">
              <a:buNone/>
              <a:defRPr sz="1063"/>
            </a:lvl8pPr>
            <a:lvl9pPr marL="3888029" indent="0">
              <a:buNone/>
              <a:defRPr sz="1063"/>
            </a:lvl9pPr>
          </a:lstStyle>
          <a:p>
            <a:pPr lvl="0"/>
            <a:r>
              <a:rPr lang="en-US"/>
              <a:t>Edit Master text styles</a:t>
            </a:r>
          </a:p>
        </p:txBody>
      </p:sp>
      <p:sp>
        <p:nvSpPr>
          <p:cNvPr id="5" name="Date Placeholder 3">
            <a:extLst>
              <a:ext uri="{FF2B5EF4-FFF2-40B4-BE49-F238E27FC236}">
                <a16:creationId xmlns:a16="http://schemas.microsoft.com/office/drawing/2014/main" id="{67AA5B38-0A08-4497-A724-62A8B942BBC3}"/>
              </a:ext>
            </a:extLst>
          </p:cNvPr>
          <p:cNvSpPr>
            <a:spLocks noGrp="1"/>
          </p:cNvSpPr>
          <p:nvPr>
            <p:ph type="dt" sz="half" idx="10"/>
          </p:nvPr>
        </p:nvSpPr>
        <p:spPr/>
        <p:txBody>
          <a:bodyPr/>
          <a:lstStyle>
            <a:lvl1pPr>
              <a:defRPr/>
            </a:lvl1pPr>
          </a:lstStyle>
          <a:p>
            <a:pPr>
              <a:defRPr/>
            </a:pPr>
            <a:fld id="{2A35A0DC-BCF3-4BFD-87F3-CE0A0154E512}" type="datetimeFigureOut">
              <a:rPr lang="en-GB"/>
              <a:pPr>
                <a:defRPr/>
              </a:pPr>
              <a:t>17/03/2026</a:t>
            </a:fld>
            <a:endParaRPr lang="en-GB"/>
          </a:p>
        </p:txBody>
      </p:sp>
      <p:sp>
        <p:nvSpPr>
          <p:cNvPr id="6" name="Footer Placeholder 4">
            <a:extLst>
              <a:ext uri="{FF2B5EF4-FFF2-40B4-BE49-F238E27FC236}">
                <a16:creationId xmlns:a16="http://schemas.microsoft.com/office/drawing/2014/main" id="{DF22E043-6002-43A2-A440-CE1A410E4EDE}"/>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B18021DE-8B69-4029-A140-5A3BEB170868}"/>
              </a:ext>
            </a:extLst>
          </p:cNvPr>
          <p:cNvSpPr>
            <a:spLocks noGrp="1"/>
          </p:cNvSpPr>
          <p:nvPr>
            <p:ph type="sldNum" sz="quarter" idx="12"/>
          </p:nvPr>
        </p:nvSpPr>
        <p:spPr/>
        <p:txBody>
          <a:bodyPr/>
          <a:lstStyle>
            <a:lvl1pPr>
              <a:defRPr/>
            </a:lvl1pPr>
          </a:lstStyle>
          <a:p>
            <a:fld id="{512C4705-EBD0-48F1-81A4-13887CB2D342}" type="slidenum">
              <a:rPr lang="en-GB" altLang="en-US"/>
              <a:pPr/>
              <a:t>‹#›</a:t>
            </a:fld>
            <a:endParaRPr lang="en-GB" altLang="en-US"/>
          </a:p>
        </p:txBody>
      </p:sp>
    </p:spTree>
    <p:extLst>
      <p:ext uri="{BB962C8B-B14F-4D97-AF65-F5344CB8AC3E}">
        <p14:creationId xmlns:p14="http://schemas.microsoft.com/office/powerpoint/2010/main" val="1331103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5CF5F577-0872-45BC-8086-63AA5945E5CC}"/>
              </a:ext>
            </a:extLst>
          </p:cNvPr>
          <p:cNvSpPr>
            <a:spLocks noGrp="1" noChangeArrowheads="1"/>
          </p:cNvSpPr>
          <p:nvPr>
            <p:ph type="title"/>
          </p:nvPr>
        </p:nvSpPr>
        <p:spPr bwMode="auto">
          <a:xfrm>
            <a:off x="668338" y="939800"/>
            <a:ext cx="8383587" cy="340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36EB07F-A7AA-4D4A-AE1F-804C9B7B4A28}"/>
              </a:ext>
            </a:extLst>
          </p:cNvPr>
          <p:cNvSpPr>
            <a:spLocks noGrp="1" noChangeArrowheads="1"/>
          </p:cNvSpPr>
          <p:nvPr>
            <p:ph type="body" idx="1"/>
          </p:nvPr>
        </p:nvSpPr>
        <p:spPr bwMode="auto">
          <a:xfrm>
            <a:off x="668338" y="4695825"/>
            <a:ext cx="8383587" cy="1119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BFA878D-6A61-4877-9575-9D2FDF944B51}"/>
              </a:ext>
            </a:extLst>
          </p:cNvPr>
          <p:cNvSpPr>
            <a:spLocks noGrp="1"/>
          </p:cNvSpPr>
          <p:nvPr>
            <p:ph type="dt" sz="half" idx="2"/>
          </p:nvPr>
        </p:nvSpPr>
        <p:spPr>
          <a:xfrm>
            <a:off x="668338" y="16349663"/>
            <a:ext cx="2187575" cy="939800"/>
          </a:xfrm>
          <a:prstGeom prst="rect">
            <a:avLst/>
          </a:prstGeom>
        </p:spPr>
        <p:txBody>
          <a:bodyPr vert="horz" lIns="91440" tIns="45720" rIns="91440" bIns="45720" rtlCol="0" anchor="ctr"/>
          <a:lstStyle>
            <a:lvl1pPr algn="l" defTabSz="1094475" eaLnBrk="1" fontAlgn="auto" hangingPunct="1">
              <a:spcBef>
                <a:spcPts val="0"/>
              </a:spcBef>
              <a:spcAft>
                <a:spcPts val="0"/>
              </a:spcAft>
              <a:defRPr sz="1276">
                <a:solidFill>
                  <a:schemeClr val="tx1">
                    <a:tint val="75000"/>
                  </a:schemeClr>
                </a:solidFill>
                <a:latin typeface="+mn-lt"/>
                <a:cs typeface="+mn-cs"/>
              </a:defRPr>
            </a:lvl1pPr>
          </a:lstStyle>
          <a:p>
            <a:pPr>
              <a:defRPr/>
            </a:pPr>
            <a:fld id="{A170160F-E00A-4D18-9541-12A69FACA95E}" type="datetimeFigureOut">
              <a:rPr lang="en-GB"/>
              <a:pPr>
                <a:defRPr/>
              </a:pPr>
              <a:t>17/03/2026</a:t>
            </a:fld>
            <a:endParaRPr lang="en-GB"/>
          </a:p>
        </p:txBody>
      </p:sp>
      <p:sp>
        <p:nvSpPr>
          <p:cNvPr id="5" name="Footer Placeholder 4">
            <a:extLst>
              <a:ext uri="{FF2B5EF4-FFF2-40B4-BE49-F238E27FC236}">
                <a16:creationId xmlns:a16="http://schemas.microsoft.com/office/drawing/2014/main" id="{FF9F43CB-D355-4C9C-AFA0-89DE3A82A895}"/>
              </a:ext>
            </a:extLst>
          </p:cNvPr>
          <p:cNvSpPr>
            <a:spLocks noGrp="1"/>
          </p:cNvSpPr>
          <p:nvPr>
            <p:ph type="ftr" sz="quarter" idx="3"/>
          </p:nvPr>
        </p:nvSpPr>
        <p:spPr>
          <a:xfrm>
            <a:off x="3219450" y="16349663"/>
            <a:ext cx="3281363" cy="939800"/>
          </a:xfrm>
          <a:prstGeom prst="rect">
            <a:avLst/>
          </a:prstGeom>
        </p:spPr>
        <p:txBody>
          <a:bodyPr vert="horz" lIns="91440" tIns="45720" rIns="91440" bIns="45720" rtlCol="0" anchor="ctr"/>
          <a:lstStyle>
            <a:lvl1pPr algn="ctr" defTabSz="1094475" eaLnBrk="1" fontAlgn="auto" hangingPunct="1">
              <a:spcBef>
                <a:spcPts val="0"/>
              </a:spcBef>
              <a:spcAft>
                <a:spcPts val="0"/>
              </a:spcAft>
              <a:defRPr sz="1276">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37445B3E-3FAF-438B-9F19-4D4C588EC9F4}"/>
              </a:ext>
            </a:extLst>
          </p:cNvPr>
          <p:cNvSpPr>
            <a:spLocks noGrp="1"/>
          </p:cNvSpPr>
          <p:nvPr>
            <p:ph type="sldNum" sz="quarter" idx="4"/>
          </p:nvPr>
        </p:nvSpPr>
        <p:spPr>
          <a:xfrm>
            <a:off x="6864350" y="16349663"/>
            <a:ext cx="2187575" cy="939800"/>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213D0CEF-DE75-45B3-AF8D-6E4E73C62EAB}"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971550" rtl="0" eaLnBrk="0" fontAlgn="base" hangingPunct="0">
        <a:lnSpc>
          <a:spcPct val="90000"/>
        </a:lnSpc>
        <a:spcBef>
          <a:spcPct val="0"/>
        </a:spcBef>
        <a:spcAft>
          <a:spcPct val="0"/>
        </a:spcAft>
        <a:defRPr sz="4600" kern="1200">
          <a:solidFill>
            <a:schemeClr val="tx1"/>
          </a:solidFill>
          <a:latin typeface="+mj-lt"/>
          <a:ea typeface="+mj-ea"/>
          <a:cs typeface="+mj-cs"/>
        </a:defRPr>
      </a:lvl1pPr>
      <a:lvl2pPr algn="l" defTabSz="971550" rtl="0" eaLnBrk="0" fontAlgn="base" hangingPunct="0">
        <a:lnSpc>
          <a:spcPct val="90000"/>
        </a:lnSpc>
        <a:spcBef>
          <a:spcPct val="0"/>
        </a:spcBef>
        <a:spcAft>
          <a:spcPct val="0"/>
        </a:spcAft>
        <a:defRPr sz="4600">
          <a:solidFill>
            <a:schemeClr val="tx1"/>
          </a:solidFill>
          <a:latin typeface="Calibri Light" panose="020F0302020204030204" pitchFamily="34" charset="0"/>
        </a:defRPr>
      </a:lvl2pPr>
      <a:lvl3pPr algn="l" defTabSz="971550" rtl="0" eaLnBrk="0" fontAlgn="base" hangingPunct="0">
        <a:lnSpc>
          <a:spcPct val="90000"/>
        </a:lnSpc>
        <a:spcBef>
          <a:spcPct val="0"/>
        </a:spcBef>
        <a:spcAft>
          <a:spcPct val="0"/>
        </a:spcAft>
        <a:defRPr sz="4600">
          <a:solidFill>
            <a:schemeClr val="tx1"/>
          </a:solidFill>
          <a:latin typeface="Calibri Light" panose="020F0302020204030204" pitchFamily="34" charset="0"/>
        </a:defRPr>
      </a:lvl3pPr>
      <a:lvl4pPr algn="l" defTabSz="971550" rtl="0" eaLnBrk="0" fontAlgn="base" hangingPunct="0">
        <a:lnSpc>
          <a:spcPct val="90000"/>
        </a:lnSpc>
        <a:spcBef>
          <a:spcPct val="0"/>
        </a:spcBef>
        <a:spcAft>
          <a:spcPct val="0"/>
        </a:spcAft>
        <a:defRPr sz="4600">
          <a:solidFill>
            <a:schemeClr val="tx1"/>
          </a:solidFill>
          <a:latin typeface="Calibri Light" panose="020F0302020204030204" pitchFamily="34" charset="0"/>
        </a:defRPr>
      </a:lvl4pPr>
      <a:lvl5pPr algn="l" defTabSz="971550" rtl="0" eaLnBrk="0" fontAlgn="base" hangingPunct="0">
        <a:lnSpc>
          <a:spcPct val="90000"/>
        </a:lnSpc>
        <a:spcBef>
          <a:spcPct val="0"/>
        </a:spcBef>
        <a:spcAft>
          <a:spcPct val="0"/>
        </a:spcAft>
        <a:defRPr sz="4600">
          <a:solidFill>
            <a:schemeClr val="tx1"/>
          </a:solidFill>
          <a:latin typeface="Calibri Light" panose="020F0302020204030204" pitchFamily="34" charset="0"/>
        </a:defRPr>
      </a:lvl5pPr>
      <a:lvl6pPr marL="457200" algn="l" defTabSz="971550" rtl="0" fontAlgn="base">
        <a:lnSpc>
          <a:spcPct val="90000"/>
        </a:lnSpc>
        <a:spcBef>
          <a:spcPct val="0"/>
        </a:spcBef>
        <a:spcAft>
          <a:spcPct val="0"/>
        </a:spcAft>
        <a:defRPr sz="4600">
          <a:solidFill>
            <a:schemeClr val="tx1"/>
          </a:solidFill>
          <a:latin typeface="Calibri Light" panose="020F0302020204030204" pitchFamily="34" charset="0"/>
        </a:defRPr>
      </a:lvl6pPr>
      <a:lvl7pPr marL="914400" algn="l" defTabSz="971550" rtl="0" fontAlgn="base">
        <a:lnSpc>
          <a:spcPct val="90000"/>
        </a:lnSpc>
        <a:spcBef>
          <a:spcPct val="0"/>
        </a:spcBef>
        <a:spcAft>
          <a:spcPct val="0"/>
        </a:spcAft>
        <a:defRPr sz="4600">
          <a:solidFill>
            <a:schemeClr val="tx1"/>
          </a:solidFill>
          <a:latin typeface="Calibri Light" panose="020F0302020204030204" pitchFamily="34" charset="0"/>
        </a:defRPr>
      </a:lvl7pPr>
      <a:lvl8pPr marL="1371600" algn="l" defTabSz="971550" rtl="0" fontAlgn="base">
        <a:lnSpc>
          <a:spcPct val="90000"/>
        </a:lnSpc>
        <a:spcBef>
          <a:spcPct val="0"/>
        </a:spcBef>
        <a:spcAft>
          <a:spcPct val="0"/>
        </a:spcAft>
        <a:defRPr sz="4600">
          <a:solidFill>
            <a:schemeClr val="tx1"/>
          </a:solidFill>
          <a:latin typeface="Calibri Light" panose="020F0302020204030204" pitchFamily="34" charset="0"/>
        </a:defRPr>
      </a:lvl8pPr>
      <a:lvl9pPr marL="1828800" algn="l" defTabSz="971550" rtl="0" fontAlgn="base">
        <a:lnSpc>
          <a:spcPct val="90000"/>
        </a:lnSpc>
        <a:spcBef>
          <a:spcPct val="0"/>
        </a:spcBef>
        <a:spcAft>
          <a:spcPct val="0"/>
        </a:spcAft>
        <a:defRPr sz="4600">
          <a:solidFill>
            <a:schemeClr val="tx1"/>
          </a:solidFill>
          <a:latin typeface="Calibri Light" panose="020F0302020204030204" pitchFamily="34" charset="0"/>
        </a:defRPr>
      </a:lvl9pPr>
    </p:titleStyle>
    <p:bodyStyle>
      <a:lvl1pPr marL="242888" indent="-242888" algn="l" defTabSz="971550" rtl="0" eaLnBrk="0" fontAlgn="base" hangingPunct="0">
        <a:lnSpc>
          <a:spcPct val="90000"/>
        </a:lnSpc>
        <a:spcBef>
          <a:spcPts val="1063"/>
        </a:spcBef>
        <a:spcAft>
          <a:spcPct val="0"/>
        </a:spcAft>
        <a:buFont typeface="Arial" panose="020B0604020202020204" pitchFamily="34" charset="0"/>
        <a:buChar char="•"/>
        <a:defRPr sz="2900" kern="1200">
          <a:solidFill>
            <a:schemeClr val="tx1"/>
          </a:solidFill>
          <a:latin typeface="+mn-lt"/>
          <a:ea typeface="+mn-ea"/>
          <a:cs typeface="+mn-cs"/>
        </a:defRPr>
      </a:lvl1pPr>
      <a:lvl2pPr marL="728663" indent="-242888" algn="l" defTabSz="971550" rtl="0" eaLnBrk="0" fontAlgn="base" hangingPunct="0">
        <a:lnSpc>
          <a:spcPct val="90000"/>
        </a:lnSpc>
        <a:spcBef>
          <a:spcPts val="538"/>
        </a:spcBef>
        <a:spcAft>
          <a:spcPct val="0"/>
        </a:spcAft>
        <a:buFont typeface="Arial" panose="020B0604020202020204" pitchFamily="34" charset="0"/>
        <a:buChar char="•"/>
        <a:defRPr sz="2500" kern="1200">
          <a:solidFill>
            <a:schemeClr val="tx1"/>
          </a:solidFill>
          <a:latin typeface="+mn-lt"/>
          <a:ea typeface="+mn-ea"/>
          <a:cs typeface="+mn-cs"/>
        </a:defRPr>
      </a:lvl2pPr>
      <a:lvl3pPr marL="1214438" indent="-242888" algn="l" defTabSz="971550" rtl="0" eaLnBrk="0" fontAlgn="base" hangingPunct="0">
        <a:lnSpc>
          <a:spcPct val="90000"/>
        </a:lnSpc>
        <a:spcBef>
          <a:spcPts val="538"/>
        </a:spcBef>
        <a:spcAft>
          <a:spcPct val="0"/>
        </a:spcAft>
        <a:buFont typeface="Arial" panose="020B0604020202020204" pitchFamily="34" charset="0"/>
        <a:buChar char="•"/>
        <a:defRPr sz="2100" kern="1200">
          <a:solidFill>
            <a:schemeClr val="tx1"/>
          </a:solidFill>
          <a:latin typeface="+mn-lt"/>
          <a:ea typeface="+mn-ea"/>
          <a:cs typeface="+mn-cs"/>
        </a:defRPr>
      </a:lvl3pPr>
      <a:lvl4pPr marL="1700213" indent="-242888" algn="l" defTabSz="971550" rtl="0" eaLnBrk="0" fontAlgn="base" hangingPunct="0">
        <a:lnSpc>
          <a:spcPct val="90000"/>
        </a:lnSpc>
        <a:spcBef>
          <a:spcPts val="538"/>
        </a:spcBef>
        <a:spcAft>
          <a:spcPct val="0"/>
        </a:spcAft>
        <a:buFont typeface="Arial" panose="020B0604020202020204" pitchFamily="34" charset="0"/>
        <a:buChar char="•"/>
        <a:defRPr sz="1900" kern="1200">
          <a:solidFill>
            <a:schemeClr val="tx1"/>
          </a:solidFill>
          <a:latin typeface="+mn-lt"/>
          <a:ea typeface="+mn-ea"/>
          <a:cs typeface="+mn-cs"/>
        </a:defRPr>
      </a:lvl4pPr>
      <a:lvl5pPr marL="2185988" indent="-242888" algn="l" defTabSz="971550" rtl="0" eaLnBrk="0" fontAlgn="base" hangingPunct="0">
        <a:lnSpc>
          <a:spcPct val="90000"/>
        </a:lnSpc>
        <a:spcBef>
          <a:spcPts val="538"/>
        </a:spcBef>
        <a:spcAft>
          <a:spcPct val="0"/>
        </a:spcAft>
        <a:buFont typeface="Arial" panose="020B0604020202020204" pitchFamily="34" charset="0"/>
        <a:buChar char="•"/>
        <a:defRPr sz="1900" kern="1200">
          <a:solidFill>
            <a:schemeClr val="tx1"/>
          </a:solidFill>
          <a:latin typeface="+mn-lt"/>
          <a:ea typeface="+mn-ea"/>
          <a:cs typeface="+mn-cs"/>
        </a:defRPr>
      </a:lvl5pPr>
      <a:lvl6pPr marL="2673020"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6pPr>
      <a:lvl7pPr marL="3159023"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7pPr>
      <a:lvl8pPr marL="3645027"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8pPr>
      <a:lvl9pPr marL="4131031" indent="-243002" algn="l" defTabSz="972007" rtl="0" eaLnBrk="1" latinLnBrk="0" hangingPunct="1">
        <a:lnSpc>
          <a:spcPct val="90000"/>
        </a:lnSpc>
        <a:spcBef>
          <a:spcPts val="532"/>
        </a:spcBef>
        <a:buFont typeface="Arial" panose="020B0604020202020204" pitchFamily="34" charset="0"/>
        <a:buChar char="•"/>
        <a:defRPr sz="1913" kern="1200">
          <a:solidFill>
            <a:schemeClr val="tx1"/>
          </a:solidFill>
          <a:latin typeface="+mn-lt"/>
          <a:ea typeface="+mn-ea"/>
          <a:cs typeface="+mn-cs"/>
        </a:defRPr>
      </a:lvl9pPr>
    </p:bodyStyle>
    <p:otherStyle>
      <a:defPPr>
        <a:defRPr lang="en-US"/>
      </a:defPPr>
      <a:lvl1pPr marL="0" algn="l" defTabSz="972007" rtl="0" eaLnBrk="1" latinLnBrk="0" hangingPunct="1">
        <a:defRPr sz="1913" kern="1200">
          <a:solidFill>
            <a:schemeClr val="tx1"/>
          </a:solidFill>
          <a:latin typeface="+mn-lt"/>
          <a:ea typeface="+mn-ea"/>
          <a:cs typeface="+mn-cs"/>
        </a:defRPr>
      </a:lvl1pPr>
      <a:lvl2pPr marL="486004" algn="l" defTabSz="972007" rtl="0" eaLnBrk="1" latinLnBrk="0" hangingPunct="1">
        <a:defRPr sz="1913" kern="1200">
          <a:solidFill>
            <a:schemeClr val="tx1"/>
          </a:solidFill>
          <a:latin typeface="+mn-lt"/>
          <a:ea typeface="+mn-ea"/>
          <a:cs typeface="+mn-cs"/>
        </a:defRPr>
      </a:lvl2pPr>
      <a:lvl3pPr marL="972007" algn="l" defTabSz="972007" rtl="0" eaLnBrk="1" latinLnBrk="0" hangingPunct="1">
        <a:defRPr sz="1913" kern="1200">
          <a:solidFill>
            <a:schemeClr val="tx1"/>
          </a:solidFill>
          <a:latin typeface="+mn-lt"/>
          <a:ea typeface="+mn-ea"/>
          <a:cs typeface="+mn-cs"/>
        </a:defRPr>
      </a:lvl3pPr>
      <a:lvl4pPr marL="1458011" algn="l" defTabSz="972007" rtl="0" eaLnBrk="1" latinLnBrk="0" hangingPunct="1">
        <a:defRPr sz="1913" kern="1200">
          <a:solidFill>
            <a:schemeClr val="tx1"/>
          </a:solidFill>
          <a:latin typeface="+mn-lt"/>
          <a:ea typeface="+mn-ea"/>
          <a:cs typeface="+mn-cs"/>
        </a:defRPr>
      </a:lvl4pPr>
      <a:lvl5pPr marL="1944014" algn="l" defTabSz="972007" rtl="0" eaLnBrk="1" latinLnBrk="0" hangingPunct="1">
        <a:defRPr sz="1913" kern="1200">
          <a:solidFill>
            <a:schemeClr val="tx1"/>
          </a:solidFill>
          <a:latin typeface="+mn-lt"/>
          <a:ea typeface="+mn-ea"/>
          <a:cs typeface="+mn-cs"/>
        </a:defRPr>
      </a:lvl5pPr>
      <a:lvl6pPr marL="2430018" algn="l" defTabSz="972007" rtl="0" eaLnBrk="1" latinLnBrk="0" hangingPunct="1">
        <a:defRPr sz="1913" kern="1200">
          <a:solidFill>
            <a:schemeClr val="tx1"/>
          </a:solidFill>
          <a:latin typeface="+mn-lt"/>
          <a:ea typeface="+mn-ea"/>
          <a:cs typeface="+mn-cs"/>
        </a:defRPr>
      </a:lvl6pPr>
      <a:lvl7pPr marL="2916022" algn="l" defTabSz="972007" rtl="0" eaLnBrk="1" latinLnBrk="0" hangingPunct="1">
        <a:defRPr sz="1913" kern="1200">
          <a:solidFill>
            <a:schemeClr val="tx1"/>
          </a:solidFill>
          <a:latin typeface="+mn-lt"/>
          <a:ea typeface="+mn-ea"/>
          <a:cs typeface="+mn-cs"/>
        </a:defRPr>
      </a:lvl7pPr>
      <a:lvl8pPr marL="3402025" algn="l" defTabSz="972007" rtl="0" eaLnBrk="1" latinLnBrk="0" hangingPunct="1">
        <a:defRPr sz="1913" kern="1200">
          <a:solidFill>
            <a:schemeClr val="tx1"/>
          </a:solidFill>
          <a:latin typeface="+mn-lt"/>
          <a:ea typeface="+mn-ea"/>
          <a:cs typeface="+mn-cs"/>
        </a:defRPr>
      </a:lvl8pPr>
      <a:lvl9pPr marL="3888029" algn="l" defTabSz="972007" rtl="0" eaLnBrk="1" latinLnBrk="0" hangingPunct="1">
        <a:defRPr sz="19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lock Arc 4">
            <a:extLst>
              <a:ext uri="{FF2B5EF4-FFF2-40B4-BE49-F238E27FC236}">
                <a16:creationId xmlns:a16="http://schemas.microsoft.com/office/drawing/2014/main" id="{90EB5BFD-2FFE-83EB-DEF2-CEC35734E87E}"/>
              </a:ext>
            </a:extLst>
          </p:cNvPr>
          <p:cNvSpPr/>
          <p:nvPr/>
        </p:nvSpPr>
        <p:spPr>
          <a:xfrm rot="5400000">
            <a:off x="5962665" y="12701468"/>
            <a:ext cx="3747306" cy="3694925"/>
          </a:xfrm>
          <a:prstGeom prst="blockArc">
            <a:avLst>
              <a:gd name="adj1" fmla="val 10783990"/>
              <a:gd name="adj2" fmla="val 11809"/>
              <a:gd name="adj3" fmla="val 44030"/>
            </a:avLst>
          </a:prstGeom>
          <a:gradFill>
            <a:gsLst>
              <a:gs pos="58000">
                <a:srgbClr val="3E5C76"/>
              </a:gs>
              <a:gs pos="45000">
                <a:srgbClr val="6A4C93"/>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15" name="Block Arc 14">
            <a:extLst>
              <a:ext uri="{FF2B5EF4-FFF2-40B4-BE49-F238E27FC236}">
                <a16:creationId xmlns:a16="http://schemas.microsoft.com/office/drawing/2014/main" id="{2146635B-07DF-FE6F-3317-9FFAB764EC75}"/>
              </a:ext>
            </a:extLst>
          </p:cNvPr>
          <p:cNvSpPr/>
          <p:nvPr/>
        </p:nvSpPr>
        <p:spPr>
          <a:xfrm rot="5400000">
            <a:off x="5978987" y="8446250"/>
            <a:ext cx="3747306" cy="3694925"/>
          </a:xfrm>
          <a:prstGeom prst="blockArc">
            <a:avLst>
              <a:gd name="adj1" fmla="val 10783990"/>
              <a:gd name="adj2" fmla="val 11809"/>
              <a:gd name="adj3" fmla="val 44030"/>
            </a:avLst>
          </a:prstGeom>
          <a:gradFill>
            <a:gsLst>
              <a:gs pos="58000">
                <a:srgbClr val="2E86AB"/>
              </a:gs>
              <a:gs pos="45000">
                <a:srgbClr val="7FB069"/>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9" name="Block Arc 8">
            <a:extLst>
              <a:ext uri="{FF2B5EF4-FFF2-40B4-BE49-F238E27FC236}">
                <a16:creationId xmlns:a16="http://schemas.microsoft.com/office/drawing/2014/main" id="{DB3AC581-129A-610D-0249-B74C054149CF}"/>
              </a:ext>
            </a:extLst>
          </p:cNvPr>
          <p:cNvSpPr/>
          <p:nvPr/>
        </p:nvSpPr>
        <p:spPr>
          <a:xfrm rot="16200000">
            <a:off x="-14423" y="6315182"/>
            <a:ext cx="3747306" cy="3694925"/>
          </a:xfrm>
          <a:prstGeom prst="blockArc">
            <a:avLst>
              <a:gd name="adj1" fmla="val 10783990"/>
              <a:gd name="adj2" fmla="val 11809"/>
              <a:gd name="adj3" fmla="val 44030"/>
            </a:avLst>
          </a:prstGeom>
          <a:gradFill>
            <a:gsLst>
              <a:gs pos="58000">
                <a:srgbClr val="F2CC8F"/>
              </a:gs>
              <a:gs pos="45000">
                <a:srgbClr val="7FB069"/>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67" name="Block Arc 66">
            <a:extLst>
              <a:ext uri="{FF2B5EF4-FFF2-40B4-BE49-F238E27FC236}">
                <a16:creationId xmlns:a16="http://schemas.microsoft.com/office/drawing/2014/main" id="{4B05B3A7-9168-CCE0-A3F7-84D47AB215A5}"/>
              </a:ext>
            </a:extLst>
          </p:cNvPr>
          <p:cNvSpPr/>
          <p:nvPr/>
        </p:nvSpPr>
        <p:spPr>
          <a:xfrm rot="5400000">
            <a:off x="5999147" y="4191032"/>
            <a:ext cx="3747306" cy="3694925"/>
          </a:xfrm>
          <a:prstGeom prst="blockArc">
            <a:avLst>
              <a:gd name="adj1" fmla="val 10783990"/>
              <a:gd name="adj2" fmla="val 11809"/>
              <a:gd name="adj3" fmla="val 44030"/>
            </a:avLst>
          </a:prstGeom>
          <a:gradFill>
            <a:gsLst>
              <a:gs pos="58000">
                <a:srgbClr val="F2CC8F"/>
              </a:gs>
              <a:gs pos="45000">
                <a:srgbClr val="BFD7EA"/>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99" name="Rectangle 298"/>
          <p:cNvSpPr/>
          <p:nvPr/>
        </p:nvSpPr>
        <p:spPr>
          <a:xfrm>
            <a:off x="1661160" y="2054910"/>
            <a:ext cx="3240352" cy="1612516"/>
          </a:xfrm>
          <a:prstGeom prst="rect">
            <a:avLst/>
          </a:prstGeom>
          <a:solidFill>
            <a:srgbClr val="DCEAF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GB" sz="1400" b="1" dirty="0">
              <a:solidFill>
                <a:schemeClr val="accent1">
                  <a:lumMod val="75000"/>
                </a:schemeClr>
              </a:solidFill>
            </a:endParaRPr>
          </a:p>
        </p:txBody>
      </p:sp>
      <p:sp>
        <p:nvSpPr>
          <p:cNvPr id="408" name="Oval 407">
            <a:extLst>
              <a:ext uri="{FF2B5EF4-FFF2-40B4-BE49-F238E27FC236}">
                <a16:creationId xmlns:a16="http://schemas.microsoft.com/office/drawing/2014/main" id="{D14D8DE7-E2AA-4A4F-8BB3-DDD680342710}"/>
              </a:ext>
            </a:extLst>
          </p:cNvPr>
          <p:cNvSpPr/>
          <p:nvPr/>
        </p:nvSpPr>
        <p:spPr>
          <a:xfrm>
            <a:off x="3895209" y="1957734"/>
            <a:ext cx="2557780" cy="1945812"/>
          </a:xfrm>
          <a:prstGeom prst="ellipse">
            <a:avLst/>
          </a:prstGeom>
          <a:solidFill>
            <a:srgbClr val="DCEAF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94475" fontAlgn="auto">
              <a:spcBef>
                <a:spcPts val="0"/>
              </a:spcBef>
              <a:spcAft>
                <a:spcPts val="0"/>
              </a:spcAft>
              <a:defRPr/>
            </a:pPr>
            <a:r>
              <a:rPr lang="en-GB" sz="2400" b="1" dirty="0">
                <a:solidFill>
                  <a:schemeClr val="accent1">
                    <a:lumMod val="75000"/>
                  </a:schemeClr>
                </a:solidFill>
              </a:rPr>
              <a:t>KS3 – Career Awareness &amp; Aspirations</a:t>
            </a:r>
            <a:endParaRPr lang="en-US" sz="2400" b="1" dirty="0">
              <a:ln w="0"/>
              <a:solidFill>
                <a:schemeClr val="accent1">
                  <a:lumMod val="75000"/>
                </a:schemeClr>
              </a:solidFill>
              <a:effectLst>
                <a:outerShdw blurRad="38100" dist="25400" dir="5400000" algn="ctr" rotWithShape="0">
                  <a:srgbClr val="6E747A">
                    <a:alpha val="43000"/>
                  </a:srgbClr>
                </a:outerShdw>
              </a:effectLst>
            </a:endParaRPr>
          </a:p>
        </p:txBody>
      </p:sp>
      <p:sp>
        <p:nvSpPr>
          <p:cNvPr id="31" name="Rectangle 30">
            <a:extLst>
              <a:ext uri="{FF2B5EF4-FFF2-40B4-BE49-F238E27FC236}">
                <a16:creationId xmlns:a16="http://schemas.microsoft.com/office/drawing/2014/main" id="{E8456D6D-6D59-4163-9ABE-8923EF2B70A5}"/>
              </a:ext>
            </a:extLst>
          </p:cNvPr>
          <p:cNvSpPr/>
          <p:nvPr/>
        </p:nvSpPr>
        <p:spPr>
          <a:xfrm flipV="1">
            <a:off x="349597" y="1435393"/>
            <a:ext cx="9137405" cy="255600"/>
          </a:xfrm>
          <a:prstGeom prst="rect">
            <a:avLst/>
          </a:prstGeom>
          <a:gradFill flip="none" rotWithShape="1">
            <a:gsLst>
              <a:gs pos="0">
                <a:schemeClr val="accent5">
                  <a:lumMod val="20000"/>
                  <a:lumOff val="80000"/>
                </a:schemeClr>
              </a:gs>
              <a:gs pos="20000">
                <a:srgbClr val="BFD7EA"/>
              </a:gs>
              <a:gs pos="82500">
                <a:srgbClr val="6A4C93"/>
              </a:gs>
              <a:gs pos="65000">
                <a:srgbClr val="7FB069"/>
              </a:gs>
              <a:gs pos="43000">
                <a:srgbClr val="F2CC8F"/>
              </a:gs>
              <a:gs pos="100000">
                <a:srgbClr val="3E5C76"/>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094475" fontAlgn="auto">
              <a:spcBef>
                <a:spcPts val="0"/>
              </a:spcBef>
              <a:spcAft>
                <a:spcPts val="0"/>
              </a:spcAft>
              <a:defRPr/>
            </a:pPr>
            <a:endParaRPr lang="en-US" sz="2155"/>
          </a:p>
        </p:txBody>
      </p:sp>
      <p:sp>
        <p:nvSpPr>
          <p:cNvPr id="328" name="TextBox 327"/>
          <p:cNvSpPr txBox="1"/>
          <p:nvPr/>
        </p:nvSpPr>
        <p:spPr>
          <a:xfrm>
            <a:off x="16558760" y="3001671"/>
            <a:ext cx="1392658" cy="215444"/>
          </a:xfrm>
          <a:prstGeom prst="rect">
            <a:avLst/>
          </a:prstGeom>
          <a:noFill/>
        </p:spPr>
        <p:txBody>
          <a:bodyPr wrap="square" rtlCol="0">
            <a:spAutoFit/>
          </a:bodyPr>
          <a:lstStyle/>
          <a:p>
            <a:r>
              <a:rPr lang="en-GB" sz="800">
                <a:solidFill>
                  <a:schemeClr val="accent4">
                    <a:lumMod val="75000"/>
                  </a:schemeClr>
                </a:solidFill>
              </a:rPr>
              <a:t>.</a:t>
            </a:r>
          </a:p>
        </p:txBody>
      </p:sp>
      <p:sp>
        <p:nvSpPr>
          <p:cNvPr id="218" name="TextBox 217">
            <a:extLst>
              <a:ext uri="{FF2B5EF4-FFF2-40B4-BE49-F238E27FC236}">
                <a16:creationId xmlns:a16="http://schemas.microsoft.com/office/drawing/2014/main" id="{8DC6E0E2-4388-81B0-5207-785DBF28E67E}"/>
              </a:ext>
            </a:extLst>
          </p:cNvPr>
          <p:cNvSpPr txBox="1"/>
          <p:nvPr/>
        </p:nvSpPr>
        <p:spPr>
          <a:xfrm>
            <a:off x="4901512" y="5829566"/>
            <a:ext cx="1232078" cy="215444"/>
          </a:xfrm>
          <a:prstGeom prst="rect">
            <a:avLst/>
          </a:prstGeom>
          <a:noFill/>
        </p:spPr>
        <p:txBody>
          <a:bodyPr wrap="square" rtlCol="0">
            <a:spAutoFit/>
          </a:bodyPr>
          <a:lstStyle/>
          <a:p>
            <a:endParaRPr lang="en-GB" sz="800">
              <a:solidFill>
                <a:schemeClr val="accent4">
                  <a:lumMod val="50000"/>
                </a:schemeClr>
              </a:solidFill>
            </a:endParaRPr>
          </a:p>
        </p:txBody>
      </p:sp>
      <p:graphicFrame>
        <p:nvGraphicFramePr>
          <p:cNvPr id="280" name="Table 279">
            <a:extLst>
              <a:ext uri="{FF2B5EF4-FFF2-40B4-BE49-F238E27FC236}">
                <a16:creationId xmlns:a16="http://schemas.microsoft.com/office/drawing/2014/main" id="{C91803C7-E52C-F120-0632-FE0759A850F0}"/>
              </a:ext>
            </a:extLst>
          </p:cNvPr>
          <p:cNvGraphicFramePr>
            <a:graphicFrameLocks noGrp="1"/>
          </p:cNvGraphicFramePr>
          <p:nvPr>
            <p:extLst>
              <p:ext uri="{D42A27DB-BD31-4B8C-83A1-F6EECF244321}">
                <p14:modId xmlns:p14="http://schemas.microsoft.com/office/powerpoint/2010/main" val="2445630108"/>
              </p:ext>
            </p:extLst>
          </p:nvPr>
        </p:nvGraphicFramePr>
        <p:xfrm>
          <a:off x="-6752823" y="11453516"/>
          <a:ext cx="6237142" cy="382969"/>
        </p:xfrm>
        <a:graphic>
          <a:graphicData uri="http://schemas.openxmlformats.org/drawingml/2006/table">
            <a:tbl>
              <a:tblPr/>
              <a:tblGrid>
                <a:gridCol w="6237142">
                  <a:extLst>
                    <a:ext uri="{9D8B030D-6E8A-4147-A177-3AD203B41FA5}">
                      <a16:colId xmlns:a16="http://schemas.microsoft.com/office/drawing/2014/main" val="2728654984"/>
                    </a:ext>
                  </a:extLst>
                </a:gridCol>
              </a:tblGrid>
              <a:tr h="0">
                <a:tc>
                  <a:txBody>
                    <a:bodyPr/>
                    <a:lstStyle/>
                    <a:p>
                      <a:pPr>
                        <a:buNone/>
                      </a:pPr>
                      <a:endParaRPr lang="en-GB" dirty="0"/>
                    </a:p>
                  </a:txBody>
                  <a:tcPr anchor="ctr">
                    <a:lnL>
                      <a:noFill/>
                    </a:lnL>
                    <a:lnR>
                      <a:noFill/>
                    </a:lnR>
                    <a:lnT>
                      <a:noFill/>
                    </a:lnT>
                    <a:lnB>
                      <a:noFill/>
                    </a:lnB>
                    <a:noFill/>
                  </a:tcPr>
                </a:tc>
                <a:extLst>
                  <a:ext uri="{0D108BD9-81ED-4DB2-BD59-A6C34878D82A}">
                    <a16:rowId xmlns:a16="http://schemas.microsoft.com/office/drawing/2014/main" val="447275571"/>
                  </a:ext>
                </a:extLst>
              </a:tr>
            </a:tbl>
          </a:graphicData>
        </a:graphic>
      </p:graphicFrame>
      <p:sp>
        <p:nvSpPr>
          <p:cNvPr id="17" name="TextBox 16" hidden="1">
            <a:extLst>
              <a:ext uri="{FF2B5EF4-FFF2-40B4-BE49-F238E27FC236}">
                <a16:creationId xmlns:a16="http://schemas.microsoft.com/office/drawing/2014/main" id="{FA08726C-3D86-B716-64A4-43875B1DA595}"/>
              </a:ext>
            </a:extLst>
          </p:cNvPr>
          <p:cNvSpPr txBox="1"/>
          <p:nvPr/>
        </p:nvSpPr>
        <p:spPr>
          <a:xfrm>
            <a:off x="384963" y="13979496"/>
            <a:ext cx="1138508" cy="7386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solidFill>
                  <a:schemeClr val="bg1"/>
                </a:solidFill>
                <a:latin typeface="Calibri"/>
                <a:ea typeface="Calibri"/>
                <a:cs typeface="Arial"/>
              </a:rPr>
              <a:t>Year 11</a:t>
            </a:r>
            <a:endParaRPr lang="en-GB">
              <a:solidFill>
                <a:schemeClr val="bg1"/>
              </a:solidFill>
              <a:ea typeface="Calibri"/>
            </a:endParaRPr>
          </a:p>
          <a:p>
            <a:endParaRPr lang="en-GB">
              <a:solidFill>
                <a:schemeClr val="bg1"/>
              </a:solidFill>
              <a:ea typeface="Calibri"/>
            </a:endParaRPr>
          </a:p>
        </p:txBody>
      </p:sp>
      <p:sp>
        <p:nvSpPr>
          <p:cNvPr id="25" name="TextBox 24">
            <a:extLst>
              <a:ext uri="{FF2B5EF4-FFF2-40B4-BE49-F238E27FC236}">
                <a16:creationId xmlns:a16="http://schemas.microsoft.com/office/drawing/2014/main" id="{105406D2-CD3E-900A-59D6-8B72E910475C}"/>
              </a:ext>
            </a:extLst>
          </p:cNvPr>
          <p:cNvSpPr txBox="1"/>
          <p:nvPr/>
        </p:nvSpPr>
        <p:spPr>
          <a:xfrm>
            <a:off x="267823" y="599489"/>
            <a:ext cx="11339622" cy="738664"/>
          </a:xfrm>
          <a:prstGeom prst="rect">
            <a:avLst/>
          </a:prstGeom>
          <a:noFill/>
        </p:spPr>
        <p:txBody>
          <a:bodyPr wrap="square">
            <a:spAutoFit/>
          </a:bodyPr>
          <a:lstStyle/>
          <a:p>
            <a:pPr>
              <a:buNone/>
            </a:pPr>
            <a:r>
              <a:rPr lang="en-GB" sz="2800" dirty="0">
                <a:solidFill>
                  <a:srgbClr val="3E5C76"/>
                </a:solidFill>
              </a:rPr>
              <a:t>Careers Curriculum Journey (KS3–Post-16)</a:t>
            </a:r>
          </a:p>
          <a:p>
            <a:pPr>
              <a:buNone/>
            </a:pPr>
            <a:r>
              <a:rPr lang="en-GB" sz="1400" dirty="0">
                <a:solidFill>
                  <a:schemeClr val="accent5">
                    <a:lumMod val="50000"/>
                  </a:schemeClr>
                </a:solidFill>
              </a:rPr>
              <a:t>.</a:t>
            </a:r>
          </a:p>
        </p:txBody>
      </p:sp>
      <p:sp>
        <p:nvSpPr>
          <p:cNvPr id="37" name="TextBox 36">
            <a:extLst>
              <a:ext uri="{FF2B5EF4-FFF2-40B4-BE49-F238E27FC236}">
                <a16:creationId xmlns:a16="http://schemas.microsoft.com/office/drawing/2014/main" id="{C7DD756E-C09A-1507-359F-41BD60903D36}"/>
              </a:ext>
            </a:extLst>
          </p:cNvPr>
          <p:cNvSpPr txBox="1"/>
          <p:nvPr/>
        </p:nvSpPr>
        <p:spPr>
          <a:xfrm>
            <a:off x="253339" y="2978063"/>
            <a:ext cx="1545545" cy="1200329"/>
          </a:xfrm>
          <a:prstGeom prst="rect">
            <a:avLst/>
          </a:prstGeom>
          <a:noFill/>
        </p:spPr>
        <p:txBody>
          <a:bodyPr wrap="square" rtlCol="0">
            <a:spAutoFit/>
          </a:bodyPr>
          <a:lstStyle/>
          <a:p>
            <a:pPr defTabSz="1094475" fontAlgn="auto">
              <a:spcBef>
                <a:spcPts val="0"/>
              </a:spcBef>
              <a:spcAft>
                <a:spcPts val="0"/>
              </a:spcAft>
              <a:defRPr/>
            </a:pPr>
            <a:r>
              <a:rPr lang="en-US" sz="1800" b="1" dirty="0">
                <a:solidFill>
                  <a:srgbClr val="1F2A44"/>
                </a:solidFill>
              </a:rPr>
              <a:t>Year 7</a:t>
            </a:r>
          </a:p>
          <a:p>
            <a:pPr defTabSz="1094475" fontAlgn="auto">
              <a:spcBef>
                <a:spcPts val="0"/>
              </a:spcBef>
              <a:spcAft>
                <a:spcPts val="0"/>
              </a:spcAft>
              <a:defRPr/>
            </a:pPr>
            <a:r>
              <a:rPr lang="en-GB" sz="1800" b="1" dirty="0">
                <a:solidFill>
                  <a:srgbClr val="1F2A44"/>
                </a:solidFill>
              </a:rPr>
              <a:t>Foundation Introduce &amp; Explore</a:t>
            </a:r>
            <a:endParaRPr lang="en-US" sz="1800" b="1" dirty="0">
              <a:solidFill>
                <a:srgbClr val="1F2A44"/>
              </a:solidFill>
            </a:endParaRPr>
          </a:p>
        </p:txBody>
      </p:sp>
      <p:sp>
        <p:nvSpPr>
          <p:cNvPr id="74" name="TextBox 73">
            <a:extLst>
              <a:ext uri="{FF2B5EF4-FFF2-40B4-BE49-F238E27FC236}">
                <a16:creationId xmlns:a16="http://schemas.microsoft.com/office/drawing/2014/main" id="{267112D0-B3E2-D5FF-CC53-43221D57A6CC}"/>
              </a:ext>
            </a:extLst>
          </p:cNvPr>
          <p:cNvSpPr txBox="1"/>
          <p:nvPr/>
        </p:nvSpPr>
        <p:spPr>
          <a:xfrm>
            <a:off x="7981026" y="6045010"/>
            <a:ext cx="1773342" cy="1323439"/>
          </a:xfrm>
          <a:prstGeom prst="rect">
            <a:avLst/>
          </a:prstGeom>
          <a:noFill/>
        </p:spPr>
        <p:txBody>
          <a:bodyPr wrap="square">
            <a:spAutoFit/>
          </a:bodyPr>
          <a:lstStyle/>
          <a:p>
            <a:pPr algn="ctr" defTabSz="1094475" fontAlgn="auto">
              <a:spcBef>
                <a:spcPts val="0"/>
              </a:spcBef>
              <a:spcAft>
                <a:spcPts val="0"/>
              </a:spcAft>
              <a:defRPr/>
            </a:pPr>
            <a:r>
              <a:rPr lang="en-GB" sz="1600" b="1" dirty="0">
                <a:solidFill>
                  <a:schemeClr val="accent1">
                    <a:lumMod val="50000"/>
                  </a:schemeClr>
                </a:solidFill>
              </a:rPr>
              <a:t>Explore &amp; Explain </a:t>
            </a:r>
          </a:p>
          <a:p>
            <a:pPr algn="ctr" defTabSz="1094475" fontAlgn="auto">
              <a:spcBef>
                <a:spcPts val="0"/>
              </a:spcBef>
              <a:spcAft>
                <a:spcPts val="0"/>
              </a:spcAft>
              <a:defRPr/>
            </a:pPr>
            <a:r>
              <a:rPr lang="en-GB" sz="1600" b="1" dirty="0">
                <a:solidFill>
                  <a:schemeClr val="accent1">
                    <a:lumMod val="50000"/>
                  </a:schemeClr>
                </a:solidFill>
              </a:rPr>
              <a:t>Year 8 – </a:t>
            </a:r>
            <a:r>
              <a:rPr lang="en-GB" sz="1600" dirty="0"/>
              <a:t>Exploring Opportunities &amp; Broadening Horizons </a:t>
            </a:r>
            <a:endParaRPr lang="en-US" sz="1600" dirty="0"/>
          </a:p>
        </p:txBody>
      </p:sp>
      <p:sp>
        <p:nvSpPr>
          <p:cNvPr id="3" name="TextBox 2">
            <a:extLst>
              <a:ext uri="{FF2B5EF4-FFF2-40B4-BE49-F238E27FC236}">
                <a16:creationId xmlns:a16="http://schemas.microsoft.com/office/drawing/2014/main" id="{36E41D10-B9D8-7CB7-F832-302B8FE76E5D}"/>
              </a:ext>
            </a:extLst>
          </p:cNvPr>
          <p:cNvSpPr txBox="1"/>
          <p:nvPr/>
        </p:nvSpPr>
        <p:spPr>
          <a:xfrm>
            <a:off x="349597" y="7629034"/>
            <a:ext cx="1617166" cy="2062103"/>
          </a:xfrm>
          <a:prstGeom prst="rect">
            <a:avLst/>
          </a:prstGeom>
          <a:noFill/>
        </p:spPr>
        <p:txBody>
          <a:bodyPr wrap="square" rtlCol="0">
            <a:spAutoFit/>
          </a:bodyPr>
          <a:lstStyle/>
          <a:p>
            <a:r>
              <a:rPr lang="en-GB" sz="1600" b="1" dirty="0">
                <a:solidFill>
                  <a:schemeClr val="accent1">
                    <a:lumMod val="50000"/>
                  </a:schemeClr>
                </a:solidFill>
              </a:rPr>
              <a:t>Investigate &amp; Compare </a:t>
            </a:r>
          </a:p>
          <a:p>
            <a:r>
              <a:rPr lang="en-GB" sz="1600" b="1" dirty="0">
                <a:solidFill>
                  <a:schemeClr val="accent1">
                    <a:lumMod val="50000"/>
                  </a:schemeClr>
                </a:solidFill>
              </a:rPr>
              <a:t>Year 9 –</a:t>
            </a:r>
          </a:p>
          <a:p>
            <a:r>
              <a:rPr lang="en-GB" sz="1600" b="1" dirty="0">
                <a:solidFill>
                  <a:srgbClr val="1F2A44"/>
                </a:solidFill>
              </a:rPr>
              <a:t> </a:t>
            </a:r>
            <a:r>
              <a:rPr lang="en-GB" sz="1600" dirty="0"/>
              <a:t>Decision Readiness - Preparing for Future Choices</a:t>
            </a:r>
          </a:p>
          <a:p>
            <a:pPr algn="ctr"/>
            <a:endParaRPr lang="en-GB" sz="1600" b="1" dirty="0">
              <a:solidFill>
                <a:srgbClr val="1F2A44"/>
              </a:solidFill>
            </a:endParaRPr>
          </a:p>
        </p:txBody>
      </p:sp>
      <p:sp>
        <p:nvSpPr>
          <p:cNvPr id="71" name="Block Arc 70">
            <a:extLst>
              <a:ext uri="{FF2B5EF4-FFF2-40B4-BE49-F238E27FC236}">
                <a16:creationId xmlns:a16="http://schemas.microsoft.com/office/drawing/2014/main" id="{D973FD21-9470-E3A2-A688-B504CE396378}"/>
              </a:ext>
            </a:extLst>
          </p:cNvPr>
          <p:cNvSpPr/>
          <p:nvPr/>
        </p:nvSpPr>
        <p:spPr>
          <a:xfrm rot="16200000">
            <a:off x="15888" y="2065929"/>
            <a:ext cx="3747303" cy="3685027"/>
          </a:xfrm>
          <a:prstGeom prst="blockArc">
            <a:avLst>
              <a:gd name="adj1" fmla="val 9897168"/>
              <a:gd name="adj2" fmla="val 918935"/>
              <a:gd name="adj3" fmla="val 43717"/>
            </a:avLst>
          </a:prstGeom>
          <a:gradFill>
            <a:gsLst>
              <a:gs pos="90000">
                <a:srgbClr val="BFD7EA"/>
              </a:gs>
              <a:gs pos="12000">
                <a:srgbClr val="BFD7EA"/>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2" name="Rectangle: Rounded Corners 61">
            <a:extLst>
              <a:ext uri="{FF2B5EF4-FFF2-40B4-BE49-F238E27FC236}">
                <a16:creationId xmlns:a16="http://schemas.microsoft.com/office/drawing/2014/main" id="{914CAC7C-827C-929A-AE67-DD37FA65C49D}"/>
              </a:ext>
            </a:extLst>
          </p:cNvPr>
          <p:cNvSpPr/>
          <p:nvPr/>
        </p:nvSpPr>
        <p:spPr>
          <a:xfrm>
            <a:off x="1765299" y="2054910"/>
            <a:ext cx="2407347" cy="1612516"/>
          </a:xfrm>
          <a:prstGeom prst="roundRect">
            <a:avLst/>
          </a:prstGeom>
          <a:gradFill>
            <a:gsLst>
              <a:gs pos="90000">
                <a:schemeClr val="accent5">
                  <a:lumMod val="20000"/>
                  <a:lumOff val="80000"/>
                </a:schemeClr>
              </a:gs>
              <a:gs pos="12000">
                <a:srgbClr val="BFD7EA"/>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dirty="0">
                <a:solidFill>
                  <a:srgbClr val="3E5C76"/>
                </a:solidFill>
              </a:rPr>
              <a:t>Discovering self and broadening horizons</a:t>
            </a:r>
          </a:p>
        </p:txBody>
      </p:sp>
      <p:sp>
        <p:nvSpPr>
          <p:cNvPr id="81" name="Oval 80">
            <a:extLst>
              <a:ext uri="{FF2B5EF4-FFF2-40B4-BE49-F238E27FC236}">
                <a16:creationId xmlns:a16="http://schemas.microsoft.com/office/drawing/2014/main" id="{A011EF6A-60AA-8290-F699-CE54B3E9ACC9}"/>
              </a:ext>
            </a:extLst>
          </p:cNvPr>
          <p:cNvSpPr/>
          <p:nvPr/>
        </p:nvSpPr>
        <p:spPr>
          <a:xfrm>
            <a:off x="4375437" y="14418362"/>
            <a:ext cx="5170030" cy="2466869"/>
          </a:xfrm>
          <a:prstGeom prst="ellipse">
            <a:avLst/>
          </a:prstGeom>
          <a:solidFill>
            <a:srgbClr val="3E5C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600" b="1" dirty="0"/>
              <a:t>Post-16 Destinations</a:t>
            </a:r>
          </a:p>
          <a:p>
            <a:r>
              <a:rPr lang="en-GB" sz="1600" dirty="0"/>
              <a:t>Students move onto:</a:t>
            </a:r>
          </a:p>
          <a:p>
            <a:r>
              <a:rPr lang="en-GB" sz="1600" dirty="0"/>
              <a:t>• Further Education College</a:t>
            </a:r>
            <a:br>
              <a:rPr lang="en-GB" sz="1600" dirty="0"/>
            </a:br>
            <a:r>
              <a:rPr lang="en-GB" sz="1600" dirty="0"/>
              <a:t>• Apprenticeships or vocational training</a:t>
            </a:r>
            <a:br>
              <a:rPr lang="en-GB" sz="1600" dirty="0"/>
            </a:br>
            <a:r>
              <a:rPr lang="en-GB" sz="1600" dirty="0"/>
              <a:t>• Employment with training</a:t>
            </a:r>
            <a:br>
              <a:rPr lang="en-GB" sz="1600" dirty="0"/>
            </a:br>
            <a:r>
              <a:rPr lang="en-GB" sz="1600" dirty="0"/>
              <a:t>• Specialist pathways (construction, health, engineering, public services</a:t>
            </a:r>
            <a:r>
              <a:rPr lang="en-GB" sz="1400" dirty="0"/>
              <a:t>)</a:t>
            </a:r>
          </a:p>
        </p:txBody>
      </p:sp>
      <p:graphicFrame>
        <p:nvGraphicFramePr>
          <p:cNvPr id="2" name="Table 1">
            <a:extLst>
              <a:ext uri="{FF2B5EF4-FFF2-40B4-BE49-F238E27FC236}">
                <a16:creationId xmlns:a16="http://schemas.microsoft.com/office/drawing/2014/main" id="{8572FAE5-795E-61C2-3DE9-24280C94485B}"/>
              </a:ext>
            </a:extLst>
          </p:cNvPr>
          <p:cNvGraphicFramePr>
            <a:graphicFrameLocks noGrp="1"/>
          </p:cNvGraphicFramePr>
          <p:nvPr>
            <p:extLst>
              <p:ext uri="{D42A27DB-BD31-4B8C-83A1-F6EECF244321}">
                <p14:modId xmlns:p14="http://schemas.microsoft.com/office/powerpoint/2010/main" val="2318666870"/>
              </p:ext>
            </p:extLst>
          </p:nvPr>
        </p:nvGraphicFramePr>
        <p:xfrm>
          <a:off x="1904834" y="4164841"/>
          <a:ext cx="5995062" cy="1660112"/>
        </p:xfrm>
        <a:graphic>
          <a:graphicData uri="http://schemas.openxmlformats.org/drawingml/2006/table">
            <a:tbl>
              <a:tblPr firstRow="1" bandRow="1">
                <a:tableStyleId>{5C22544A-7EE6-4342-B048-85BDC9FD1C3A}</a:tableStyleId>
              </a:tblPr>
              <a:tblGrid>
                <a:gridCol w="1998354">
                  <a:extLst>
                    <a:ext uri="{9D8B030D-6E8A-4147-A177-3AD203B41FA5}">
                      <a16:colId xmlns:a16="http://schemas.microsoft.com/office/drawing/2014/main" val="435672900"/>
                    </a:ext>
                  </a:extLst>
                </a:gridCol>
                <a:gridCol w="1998354">
                  <a:extLst>
                    <a:ext uri="{9D8B030D-6E8A-4147-A177-3AD203B41FA5}">
                      <a16:colId xmlns:a16="http://schemas.microsoft.com/office/drawing/2014/main" val="4211454187"/>
                    </a:ext>
                  </a:extLst>
                </a:gridCol>
                <a:gridCol w="1998354">
                  <a:extLst>
                    <a:ext uri="{9D8B030D-6E8A-4147-A177-3AD203B41FA5}">
                      <a16:colId xmlns:a16="http://schemas.microsoft.com/office/drawing/2014/main" val="2301106369"/>
                    </a:ext>
                  </a:extLst>
                </a:gridCol>
              </a:tblGrid>
              <a:tr h="485427">
                <a:tc>
                  <a:txBody>
                    <a:bodyPr/>
                    <a:lstStyle/>
                    <a:p>
                      <a:pPr algn="ctr"/>
                      <a:r>
                        <a:rPr lang="en-GB" sz="2000" b="1" dirty="0">
                          <a:solidFill>
                            <a:schemeClr val="tx1"/>
                          </a:solidFill>
                        </a:rPr>
                        <a:t>Autumn</a:t>
                      </a:r>
                      <a:endParaRPr lang="en-GB" sz="2000" dirty="0">
                        <a:solidFill>
                          <a:schemeClr val="tx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lang="en-GB" sz="2000" b="1" dirty="0">
                          <a:solidFill>
                            <a:srgbClr val="1F2A44"/>
                          </a:solidFill>
                        </a:rPr>
                        <a:t>Spring</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ctr"/>
                      <a:r>
                        <a:rPr lang="en-GB" sz="2000" b="1" dirty="0">
                          <a:solidFill>
                            <a:srgbClr val="1F2A44"/>
                          </a:solidFill>
                        </a:rPr>
                        <a:t>Summer</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1500188177"/>
                  </a:ext>
                </a:extLst>
              </a:tr>
              <a:tr h="768741">
                <a:tc>
                  <a:txBody>
                    <a:bodyPr/>
                    <a:lstStyle/>
                    <a:p>
                      <a:pPr algn="ctr" fontAlgn="auto"/>
                      <a:r>
                        <a:rPr lang="en-GB" sz="1600" dirty="0"/>
                        <a:t>Understanding Yourself and the World of Work</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ctr" fontAlgn="auto"/>
                      <a:r>
                        <a:rPr lang="en-GB" sz="1600" dirty="0"/>
                        <a:t>Exploring Jobs and Skills</a:t>
                      </a:r>
                      <a:endParaRPr lang="en-GB" sz="1600" dirty="0">
                        <a:solidFill>
                          <a:srgbClr val="1F2A44"/>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a:txBody>
                    <a:bodyPr/>
                    <a:lstStyle/>
                    <a:p>
                      <a:pPr algn="ctr" fontAlgn="auto"/>
                      <a:r>
                        <a:rPr lang="en-GB" sz="1600" dirty="0"/>
                        <a:t>Challenging Stereotypes and Raising Aspirations</a:t>
                      </a:r>
                      <a:endParaRPr lang="en-GB" sz="1600" dirty="0">
                        <a:solidFill>
                          <a:srgbClr val="1F2A44"/>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extLst>
                  <a:ext uri="{0D108BD9-81ED-4DB2-BD59-A6C34878D82A}">
                    <a16:rowId xmlns:a16="http://schemas.microsoft.com/office/drawing/2014/main" val="904018886"/>
                  </a:ext>
                </a:extLst>
              </a:tr>
              <a:tr h="351725">
                <a:tc gridSpan="3">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400" dirty="0"/>
                        <a:t>Employer encounters and career talks &amp; Equal X programme</a:t>
                      </a:r>
                      <a:endParaRPr lang="en-GB" sz="1400" dirty="0">
                        <a:solidFill>
                          <a:srgbClr val="1F2A44"/>
                        </a:solidFill>
                      </a:endParaRPr>
                    </a:p>
                  </a:txBody>
                  <a:tcPr anchor="b">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40000"/>
                        <a:lumOff val="60000"/>
                      </a:schemeClr>
                    </a:solidFill>
                  </a:tcPr>
                </a:tc>
                <a:tc hMerge="1">
                  <a:txBody>
                    <a:bodyPr/>
                    <a:lstStyle/>
                    <a:p>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48295292"/>
                  </a:ext>
                </a:extLst>
              </a:tr>
            </a:tbl>
          </a:graphicData>
        </a:graphic>
      </p:graphicFrame>
      <p:sp>
        <p:nvSpPr>
          <p:cNvPr id="4" name="TextBox 3">
            <a:extLst>
              <a:ext uri="{FF2B5EF4-FFF2-40B4-BE49-F238E27FC236}">
                <a16:creationId xmlns:a16="http://schemas.microsoft.com/office/drawing/2014/main" id="{50B47E97-8B27-2DAD-3702-3876FD0372D3}"/>
              </a:ext>
            </a:extLst>
          </p:cNvPr>
          <p:cNvSpPr txBox="1"/>
          <p:nvPr/>
        </p:nvSpPr>
        <p:spPr>
          <a:xfrm>
            <a:off x="8152636" y="4923153"/>
            <a:ext cx="1314886" cy="738664"/>
          </a:xfrm>
          <a:prstGeom prst="rect">
            <a:avLst/>
          </a:prstGeom>
          <a:noFill/>
        </p:spPr>
        <p:txBody>
          <a:bodyPr wrap="square" rtlCol="0">
            <a:spAutoFit/>
          </a:bodyPr>
          <a:lstStyle/>
          <a:p>
            <a:pPr algn="ctr" defTabSz="972007" fontAlgn="auto">
              <a:spcBef>
                <a:spcPts val="0"/>
              </a:spcBef>
              <a:spcAft>
                <a:spcPts val="0"/>
              </a:spcAft>
              <a:defRPr/>
            </a:pPr>
            <a:r>
              <a:rPr lang="en-GB" sz="1400" b="1" dirty="0">
                <a:effectLst>
                  <a:outerShdw blurRad="38100" dist="38100" dir="2700000" algn="tl">
                    <a:srgbClr val="000000">
                      <a:alpha val="43137"/>
                    </a:srgbClr>
                  </a:outerShdw>
                </a:effectLst>
              </a:rPr>
              <a:t>Gatsby Benchmarks: 1,2,3 4 &amp; 5</a:t>
            </a:r>
            <a:endParaRPr lang="en-GB" sz="1400" b="1" dirty="0">
              <a:solidFill>
                <a:srgbClr val="1F2A44"/>
              </a:solidFill>
              <a:effectLst>
                <a:outerShdw blurRad="38100" dist="38100" dir="2700000" algn="tl">
                  <a:srgbClr val="000000">
                    <a:alpha val="43137"/>
                  </a:srgbClr>
                </a:outerShdw>
              </a:effectLst>
            </a:endParaRPr>
          </a:p>
        </p:txBody>
      </p:sp>
      <p:graphicFrame>
        <p:nvGraphicFramePr>
          <p:cNvPr id="7" name="Table 6">
            <a:extLst>
              <a:ext uri="{FF2B5EF4-FFF2-40B4-BE49-F238E27FC236}">
                <a16:creationId xmlns:a16="http://schemas.microsoft.com/office/drawing/2014/main" id="{6120C79A-4C18-0712-7639-F887B7D452FF}"/>
              </a:ext>
            </a:extLst>
          </p:cNvPr>
          <p:cNvGraphicFramePr>
            <a:graphicFrameLocks noGrp="1"/>
          </p:cNvGraphicFramePr>
          <p:nvPr>
            <p:extLst>
              <p:ext uri="{D42A27DB-BD31-4B8C-83A1-F6EECF244321}">
                <p14:modId xmlns:p14="http://schemas.microsoft.com/office/powerpoint/2010/main" val="2563365687"/>
              </p:ext>
            </p:extLst>
          </p:nvPr>
        </p:nvGraphicFramePr>
        <p:xfrm>
          <a:off x="1857586" y="6301742"/>
          <a:ext cx="6079530" cy="1664371"/>
        </p:xfrm>
        <a:graphic>
          <a:graphicData uri="http://schemas.openxmlformats.org/drawingml/2006/table">
            <a:tbl>
              <a:tblPr firstRow="1" bandRow="1">
                <a:tableStyleId>{5C22544A-7EE6-4342-B048-85BDC9FD1C3A}</a:tableStyleId>
              </a:tblPr>
              <a:tblGrid>
                <a:gridCol w="2026510">
                  <a:extLst>
                    <a:ext uri="{9D8B030D-6E8A-4147-A177-3AD203B41FA5}">
                      <a16:colId xmlns:a16="http://schemas.microsoft.com/office/drawing/2014/main" val="435672900"/>
                    </a:ext>
                  </a:extLst>
                </a:gridCol>
                <a:gridCol w="2026510">
                  <a:extLst>
                    <a:ext uri="{9D8B030D-6E8A-4147-A177-3AD203B41FA5}">
                      <a16:colId xmlns:a16="http://schemas.microsoft.com/office/drawing/2014/main" val="4211454187"/>
                    </a:ext>
                  </a:extLst>
                </a:gridCol>
                <a:gridCol w="2026510">
                  <a:extLst>
                    <a:ext uri="{9D8B030D-6E8A-4147-A177-3AD203B41FA5}">
                      <a16:colId xmlns:a16="http://schemas.microsoft.com/office/drawing/2014/main" val="2301106369"/>
                    </a:ext>
                  </a:extLst>
                </a:gridCol>
              </a:tblGrid>
              <a:tr h="535494">
                <a:tc>
                  <a:txBody>
                    <a:bodyPr/>
                    <a:lstStyle/>
                    <a:p>
                      <a:pPr algn="ctr"/>
                      <a:r>
                        <a:rPr lang="en-GB" sz="2000" dirty="0">
                          <a:solidFill>
                            <a:srgbClr val="1F2A44"/>
                          </a:solidFill>
                          <a:latin typeface="+mn-lt"/>
                        </a:rPr>
                        <a:t>Summer</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2CC8F"/>
                    </a:solidFill>
                  </a:tcPr>
                </a:tc>
                <a:tc>
                  <a:txBody>
                    <a:bodyPr/>
                    <a:lstStyle/>
                    <a:p>
                      <a:pPr algn="ctr"/>
                      <a:r>
                        <a:rPr lang="en-GB" sz="2000" b="1" dirty="0">
                          <a:solidFill>
                            <a:srgbClr val="1F2A44"/>
                          </a:solidFill>
                        </a:rPr>
                        <a:t>Spring</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2CC8F"/>
                    </a:solidFill>
                  </a:tcPr>
                </a:tc>
                <a:tc>
                  <a:txBody>
                    <a:bodyPr/>
                    <a:lstStyle/>
                    <a:p>
                      <a:pPr algn="ctr"/>
                      <a:r>
                        <a:rPr lang="en-GB" sz="2000" b="1" dirty="0">
                          <a:solidFill>
                            <a:srgbClr val="1F2A44"/>
                          </a:solidFill>
                        </a:rPr>
                        <a:t>Autumn</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F2CC8F"/>
                    </a:solidFill>
                  </a:tcPr>
                </a:tc>
                <a:extLst>
                  <a:ext uri="{0D108BD9-81ED-4DB2-BD59-A6C34878D82A}">
                    <a16:rowId xmlns:a16="http://schemas.microsoft.com/office/drawing/2014/main" val="1500188177"/>
                  </a:ext>
                </a:extLst>
              </a:tr>
              <a:tr h="610717">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t>Aspiration Raising</a:t>
                      </a:r>
                      <a:endParaRPr lang="en-GB" sz="1600" dirty="0">
                        <a:solidFill>
                          <a:srgbClr val="1F2A44"/>
                        </a:solidFill>
                        <a:latin typeface="+mn-lt"/>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F2CC8F"/>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t>Labour Market and Career Pathways</a:t>
                      </a:r>
                      <a:endParaRPr lang="en-GB" sz="1600" b="1" dirty="0">
                        <a:solidFill>
                          <a:srgbClr val="1F2A44"/>
                        </a:solidFill>
                        <a:ea typeface="Calibri"/>
                        <a:cs typeface="Calibri"/>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F2CC8F"/>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t>Exploring Career Opportunities</a:t>
                      </a:r>
                      <a:endParaRPr lang="en-GB" sz="1600" b="1" dirty="0">
                        <a:solidFill>
                          <a:srgbClr val="1F2A44"/>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F2CC8F"/>
                    </a:solidFill>
                  </a:tcPr>
                </a:tc>
                <a:extLst>
                  <a:ext uri="{0D108BD9-81ED-4DB2-BD59-A6C34878D82A}">
                    <a16:rowId xmlns:a16="http://schemas.microsoft.com/office/drawing/2014/main" val="904018886"/>
                  </a:ext>
                </a:extLst>
              </a:tr>
              <a:tr h="493287">
                <a:tc gridSpan="3">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endParaRPr lang="en-GB" sz="1400" dirty="0"/>
                    </a:p>
                    <a:p>
                      <a:pPr marL="0" marR="0" lvl="0" indent="0" algn="ctr" defTabSz="972007" rtl="0" eaLnBrk="1" fontAlgn="auto" latinLnBrk="0" hangingPunct="1">
                        <a:lnSpc>
                          <a:spcPct val="100000"/>
                        </a:lnSpc>
                        <a:spcBef>
                          <a:spcPts val="0"/>
                        </a:spcBef>
                        <a:spcAft>
                          <a:spcPts val="0"/>
                        </a:spcAft>
                        <a:buClrTx/>
                        <a:buSzTx/>
                        <a:buFontTx/>
                        <a:buNone/>
                        <a:tabLst/>
                        <a:defRPr/>
                      </a:pPr>
                      <a:r>
                        <a:rPr lang="en-GB" sz="1400" dirty="0"/>
                        <a:t>Employer encounters and career talks &amp; Equal X programme</a:t>
                      </a:r>
                      <a:endParaRPr lang="en-GB" sz="1400" dirty="0">
                        <a:solidFill>
                          <a:srgbClr val="1F2A44"/>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F2CC8F"/>
                    </a:solidFill>
                  </a:tcPr>
                </a:tc>
                <a:tc hMerge="1">
                  <a:txBody>
                    <a:bodyPr/>
                    <a:lstStyle/>
                    <a:p>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48295292"/>
                  </a:ext>
                </a:extLst>
              </a:tr>
            </a:tbl>
          </a:graphicData>
        </a:graphic>
      </p:graphicFrame>
      <p:sp>
        <p:nvSpPr>
          <p:cNvPr id="8" name="TextBox 7">
            <a:extLst>
              <a:ext uri="{FF2B5EF4-FFF2-40B4-BE49-F238E27FC236}">
                <a16:creationId xmlns:a16="http://schemas.microsoft.com/office/drawing/2014/main" id="{234D565A-FB92-471F-CF80-AF6CD48BB3DC}"/>
              </a:ext>
            </a:extLst>
          </p:cNvPr>
          <p:cNvSpPr txBox="1"/>
          <p:nvPr/>
        </p:nvSpPr>
        <p:spPr>
          <a:xfrm>
            <a:off x="299203" y="3333149"/>
            <a:ext cx="1602750" cy="1815882"/>
          </a:xfrm>
          <a:prstGeom prst="rect">
            <a:avLst/>
          </a:prstGeom>
          <a:noFill/>
        </p:spPr>
        <p:txBody>
          <a:bodyPr wrap="square" rtlCol="0">
            <a:spAutoFit/>
          </a:bodyPr>
          <a:lstStyle/>
          <a:p>
            <a:pPr algn="ctr" defTabSz="1094475" fontAlgn="auto">
              <a:spcBef>
                <a:spcPts val="0"/>
              </a:spcBef>
              <a:spcAft>
                <a:spcPts val="0"/>
              </a:spcAft>
              <a:defRPr/>
            </a:pPr>
            <a:r>
              <a:rPr lang="en-GB" sz="1600" b="1" dirty="0">
                <a:solidFill>
                  <a:schemeClr val="accent1">
                    <a:lumMod val="50000"/>
                  </a:schemeClr>
                </a:solidFill>
              </a:rPr>
              <a:t>Identify &amp; Describe</a:t>
            </a:r>
          </a:p>
          <a:p>
            <a:pPr algn="ctr" defTabSz="1094475" fontAlgn="auto">
              <a:spcBef>
                <a:spcPts val="0"/>
              </a:spcBef>
              <a:spcAft>
                <a:spcPts val="0"/>
              </a:spcAft>
              <a:defRPr/>
            </a:pPr>
            <a:r>
              <a:rPr lang="en-GB" sz="1600" b="1" dirty="0">
                <a:solidFill>
                  <a:schemeClr val="accent1">
                    <a:lumMod val="50000"/>
                  </a:schemeClr>
                </a:solidFill>
              </a:rPr>
              <a:t>Year 7  -</a:t>
            </a:r>
          </a:p>
          <a:p>
            <a:r>
              <a:rPr lang="en-GB" sz="1600" dirty="0"/>
              <a:t>Self Awareness &amp; Introduction to Work.</a:t>
            </a:r>
          </a:p>
          <a:p>
            <a:endParaRPr lang="en-GB" sz="1600" dirty="0"/>
          </a:p>
        </p:txBody>
      </p:sp>
      <p:sp>
        <p:nvSpPr>
          <p:cNvPr id="10" name="TextBox 9">
            <a:extLst>
              <a:ext uri="{FF2B5EF4-FFF2-40B4-BE49-F238E27FC236}">
                <a16:creationId xmlns:a16="http://schemas.microsoft.com/office/drawing/2014/main" id="{2CA5C5B0-2D8E-4017-FA40-A056F1D6FE88}"/>
              </a:ext>
            </a:extLst>
          </p:cNvPr>
          <p:cNvSpPr txBox="1"/>
          <p:nvPr/>
        </p:nvSpPr>
        <p:spPr>
          <a:xfrm>
            <a:off x="445096" y="6822115"/>
            <a:ext cx="1514017" cy="738664"/>
          </a:xfrm>
          <a:prstGeom prst="rect">
            <a:avLst/>
          </a:prstGeom>
          <a:noFill/>
        </p:spPr>
        <p:txBody>
          <a:bodyPr wrap="square" rtlCol="0">
            <a:spAutoFit/>
          </a:bodyPr>
          <a:lstStyle/>
          <a:p>
            <a:pPr algn="ctr" defTabSz="972007" fontAlgn="auto">
              <a:spcBef>
                <a:spcPts val="0"/>
              </a:spcBef>
              <a:spcAft>
                <a:spcPts val="0"/>
              </a:spcAft>
              <a:defRPr/>
            </a:pPr>
            <a:r>
              <a:rPr lang="en-GB" sz="1400" b="1" dirty="0"/>
              <a:t>Gatsby Benchmarks: </a:t>
            </a:r>
          </a:p>
          <a:p>
            <a:pPr algn="ctr" defTabSz="972007" fontAlgn="auto">
              <a:spcBef>
                <a:spcPts val="0"/>
              </a:spcBef>
              <a:spcAft>
                <a:spcPts val="0"/>
              </a:spcAft>
              <a:defRPr/>
            </a:pPr>
            <a:r>
              <a:rPr lang="en-GB" sz="1400" b="1" dirty="0"/>
              <a:t>2, 3, 4, 5  &amp; 7</a:t>
            </a:r>
            <a:endParaRPr lang="en-GB" sz="1400" b="1" dirty="0">
              <a:solidFill>
                <a:srgbClr val="1F2A44"/>
              </a:solidFill>
            </a:endParaRPr>
          </a:p>
        </p:txBody>
      </p:sp>
      <p:graphicFrame>
        <p:nvGraphicFramePr>
          <p:cNvPr id="12" name="Table 11">
            <a:extLst>
              <a:ext uri="{FF2B5EF4-FFF2-40B4-BE49-F238E27FC236}">
                <a16:creationId xmlns:a16="http://schemas.microsoft.com/office/drawing/2014/main" id="{7FCBE10E-FCC8-F93A-F3E1-53629BB75385}"/>
              </a:ext>
            </a:extLst>
          </p:cNvPr>
          <p:cNvGraphicFramePr>
            <a:graphicFrameLocks noGrp="1"/>
          </p:cNvGraphicFramePr>
          <p:nvPr>
            <p:extLst>
              <p:ext uri="{D42A27DB-BD31-4B8C-83A1-F6EECF244321}">
                <p14:modId xmlns:p14="http://schemas.microsoft.com/office/powerpoint/2010/main" val="698104670"/>
              </p:ext>
            </p:extLst>
          </p:nvPr>
        </p:nvGraphicFramePr>
        <p:xfrm>
          <a:off x="1814935" y="8407359"/>
          <a:ext cx="6268002" cy="1636991"/>
        </p:xfrm>
        <a:graphic>
          <a:graphicData uri="http://schemas.openxmlformats.org/drawingml/2006/table">
            <a:tbl>
              <a:tblPr firstRow="1" bandRow="1">
                <a:tableStyleId>{5C22544A-7EE6-4342-B048-85BDC9FD1C3A}</a:tableStyleId>
              </a:tblPr>
              <a:tblGrid>
                <a:gridCol w="2089334">
                  <a:extLst>
                    <a:ext uri="{9D8B030D-6E8A-4147-A177-3AD203B41FA5}">
                      <a16:colId xmlns:a16="http://schemas.microsoft.com/office/drawing/2014/main" val="435672900"/>
                    </a:ext>
                  </a:extLst>
                </a:gridCol>
                <a:gridCol w="2089334">
                  <a:extLst>
                    <a:ext uri="{9D8B030D-6E8A-4147-A177-3AD203B41FA5}">
                      <a16:colId xmlns:a16="http://schemas.microsoft.com/office/drawing/2014/main" val="4211454187"/>
                    </a:ext>
                  </a:extLst>
                </a:gridCol>
                <a:gridCol w="2089334">
                  <a:extLst>
                    <a:ext uri="{9D8B030D-6E8A-4147-A177-3AD203B41FA5}">
                      <a16:colId xmlns:a16="http://schemas.microsoft.com/office/drawing/2014/main" val="2301106369"/>
                    </a:ext>
                  </a:extLst>
                </a:gridCol>
              </a:tblGrid>
              <a:tr h="399757">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2000" dirty="0">
                          <a:solidFill>
                            <a:srgbClr val="1F2A44"/>
                          </a:solidFill>
                          <a:latin typeface="+mn-lt"/>
                        </a:rPr>
                        <a:t>Autumn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B069"/>
                    </a:solidFill>
                  </a:tcPr>
                </a:tc>
                <a:tc>
                  <a:txBody>
                    <a:bodyPr/>
                    <a:lstStyle/>
                    <a:p>
                      <a:pPr algn="ctr"/>
                      <a:r>
                        <a:rPr lang="en-GB" sz="2000" b="1" dirty="0">
                          <a:solidFill>
                            <a:srgbClr val="1F2A44"/>
                          </a:solidFill>
                        </a:rPr>
                        <a:t>Spring</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B069"/>
                    </a:solidFill>
                  </a:tcPr>
                </a:tc>
                <a:tc>
                  <a:txBody>
                    <a:bodyPr/>
                    <a:lstStyle/>
                    <a:p>
                      <a:pPr algn="ctr"/>
                      <a:r>
                        <a:rPr lang="en-GB" sz="2000" b="1" dirty="0">
                          <a:solidFill>
                            <a:srgbClr val="1F2A44"/>
                          </a:solidFill>
                        </a:rPr>
                        <a:t>Summer</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7FB069"/>
                    </a:solidFill>
                  </a:tcPr>
                </a:tc>
                <a:extLst>
                  <a:ext uri="{0D108BD9-81ED-4DB2-BD59-A6C34878D82A}">
                    <a16:rowId xmlns:a16="http://schemas.microsoft.com/office/drawing/2014/main" val="1500188177"/>
                  </a:ext>
                </a:extLst>
              </a:tr>
              <a:tr h="749554">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t>Exploring Post-16 Options</a:t>
                      </a:r>
                      <a:endParaRPr lang="en-GB" sz="1600" dirty="0">
                        <a:solidFill>
                          <a:srgbClr val="1F2A44"/>
                        </a:solidFill>
                        <a:latin typeface="+mn-lt"/>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7FB069"/>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t>Understanding Career Pathways</a:t>
                      </a:r>
                      <a:endParaRPr lang="en-GB" sz="1600" b="1" dirty="0">
                        <a:solidFill>
                          <a:srgbClr val="1F2A44"/>
                        </a:solidFill>
                        <a:ea typeface="Calibri"/>
                        <a:cs typeface="Calibri"/>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7FB069"/>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t>Career Decision Preparation</a:t>
                      </a:r>
                      <a:endParaRPr lang="en-GB" sz="1600" b="1" dirty="0">
                        <a:solidFill>
                          <a:srgbClr val="1F2A44"/>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7FB069"/>
                    </a:solidFill>
                  </a:tcPr>
                </a:tc>
                <a:extLst>
                  <a:ext uri="{0D108BD9-81ED-4DB2-BD59-A6C34878D82A}">
                    <a16:rowId xmlns:a16="http://schemas.microsoft.com/office/drawing/2014/main" val="904018886"/>
                  </a:ext>
                </a:extLst>
              </a:tr>
              <a:tr h="477119">
                <a:tc gridSpan="3">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400" dirty="0"/>
                        <a:t>Employer encounters and career talks &amp; Equal X programme</a:t>
                      </a:r>
                      <a:endParaRPr lang="en-GB" sz="1400" dirty="0">
                        <a:solidFill>
                          <a:srgbClr val="1F2A44"/>
                        </a:solidFill>
                      </a:endParaRPr>
                    </a:p>
                    <a:p>
                      <a:pPr marL="0" marR="0" lvl="0" indent="0" algn="ctr" defTabSz="972007" rtl="0" eaLnBrk="1" fontAlgn="auto" latinLnBrk="0" hangingPunct="1">
                        <a:lnSpc>
                          <a:spcPct val="100000"/>
                        </a:lnSpc>
                        <a:spcBef>
                          <a:spcPts val="0"/>
                        </a:spcBef>
                        <a:spcAft>
                          <a:spcPts val="0"/>
                        </a:spcAft>
                        <a:buClrTx/>
                        <a:buSzTx/>
                        <a:buFontTx/>
                        <a:buNone/>
                        <a:tabLst/>
                        <a:defRPr/>
                      </a:pPr>
                      <a:endParaRPr lang="en-GB" sz="1200" b="1" dirty="0">
                        <a:solidFill>
                          <a:srgbClr val="1F2A44"/>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7FB069"/>
                    </a:solidFill>
                  </a:tcPr>
                </a:tc>
                <a:tc hMerge="1">
                  <a:txBody>
                    <a:bodyPr/>
                    <a:lstStyle/>
                    <a:p>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48295292"/>
                  </a:ext>
                </a:extLst>
              </a:tr>
            </a:tbl>
          </a:graphicData>
        </a:graphic>
      </p:graphicFrame>
      <p:sp>
        <p:nvSpPr>
          <p:cNvPr id="14" name="TextBox 13">
            <a:extLst>
              <a:ext uri="{FF2B5EF4-FFF2-40B4-BE49-F238E27FC236}">
                <a16:creationId xmlns:a16="http://schemas.microsoft.com/office/drawing/2014/main" id="{C3531B7A-110E-81F1-27D0-DB779D0F9A01}"/>
              </a:ext>
            </a:extLst>
          </p:cNvPr>
          <p:cNvSpPr txBox="1"/>
          <p:nvPr/>
        </p:nvSpPr>
        <p:spPr>
          <a:xfrm>
            <a:off x="7617554" y="8599142"/>
            <a:ext cx="1427102" cy="1138773"/>
          </a:xfrm>
          <a:prstGeom prst="rect">
            <a:avLst/>
          </a:prstGeom>
          <a:noFill/>
        </p:spPr>
        <p:txBody>
          <a:bodyPr wrap="square">
            <a:spAutoFit/>
          </a:bodyPr>
          <a:lstStyle/>
          <a:p>
            <a:pPr algn="ctr" defTabSz="972007" fontAlgn="auto">
              <a:spcBef>
                <a:spcPts val="0"/>
              </a:spcBef>
              <a:spcAft>
                <a:spcPts val="0"/>
              </a:spcAft>
              <a:defRPr/>
            </a:pPr>
            <a:r>
              <a:rPr lang="en-GB" sz="1400" b="1" dirty="0"/>
              <a:t>Gatsby Benchmarks: </a:t>
            </a:r>
          </a:p>
          <a:p>
            <a:pPr algn="ctr" defTabSz="972007" fontAlgn="auto">
              <a:spcBef>
                <a:spcPts val="0"/>
              </a:spcBef>
              <a:spcAft>
                <a:spcPts val="0"/>
              </a:spcAft>
              <a:defRPr/>
            </a:pPr>
            <a:r>
              <a:rPr lang="en-GB" sz="1400" b="1" dirty="0"/>
              <a:t>2, 3, 4, 5, 7 &amp; 8</a:t>
            </a:r>
            <a:endParaRPr lang="en-GB" sz="1400" b="1" dirty="0">
              <a:solidFill>
                <a:srgbClr val="1F2A44"/>
              </a:solidFill>
            </a:endParaRPr>
          </a:p>
          <a:p>
            <a:pPr algn="ctr"/>
            <a:endParaRPr lang="en-GB" sz="1400" b="1" dirty="0"/>
          </a:p>
          <a:p>
            <a:pPr algn="ctr"/>
            <a:endParaRPr lang="en-GB" sz="1200" dirty="0">
              <a:solidFill>
                <a:srgbClr val="1F2A44"/>
              </a:solidFill>
            </a:endParaRPr>
          </a:p>
        </p:txBody>
      </p:sp>
      <p:graphicFrame>
        <p:nvGraphicFramePr>
          <p:cNvPr id="19" name="Table 18">
            <a:extLst>
              <a:ext uri="{FF2B5EF4-FFF2-40B4-BE49-F238E27FC236}">
                <a16:creationId xmlns:a16="http://schemas.microsoft.com/office/drawing/2014/main" id="{3C476BC8-DE04-36DA-6122-31A7955B5096}"/>
              </a:ext>
            </a:extLst>
          </p:cNvPr>
          <p:cNvGraphicFramePr>
            <a:graphicFrameLocks noGrp="1"/>
          </p:cNvGraphicFramePr>
          <p:nvPr>
            <p:extLst>
              <p:ext uri="{D42A27DB-BD31-4B8C-83A1-F6EECF244321}">
                <p14:modId xmlns:p14="http://schemas.microsoft.com/office/powerpoint/2010/main" val="971897052"/>
              </p:ext>
            </p:extLst>
          </p:nvPr>
        </p:nvGraphicFramePr>
        <p:xfrm>
          <a:off x="1747545" y="10535981"/>
          <a:ext cx="6152352" cy="1631386"/>
        </p:xfrm>
        <a:graphic>
          <a:graphicData uri="http://schemas.openxmlformats.org/drawingml/2006/table">
            <a:tbl>
              <a:tblPr firstRow="1" bandRow="1">
                <a:tableStyleId>{5C22544A-7EE6-4342-B048-85BDC9FD1C3A}</a:tableStyleId>
              </a:tblPr>
              <a:tblGrid>
                <a:gridCol w="2050784">
                  <a:extLst>
                    <a:ext uri="{9D8B030D-6E8A-4147-A177-3AD203B41FA5}">
                      <a16:colId xmlns:a16="http://schemas.microsoft.com/office/drawing/2014/main" val="435672900"/>
                    </a:ext>
                  </a:extLst>
                </a:gridCol>
                <a:gridCol w="2050784">
                  <a:extLst>
                    <a:ext uri="{9D8B030D-6E8A-4147-A177-3AD203B41FA5}">
                      <a16:colId xmlns:a16="http://schemas.microsoft.com/office/drawing/2014/main" val="4211454187"/>
                    </a:ext>
                  </a:extLst>
                </a:gridCol>
                <a:gridCol w="2050784">
                  <a:extLst>
                    <a:ext uri="{9D8B030D-6E8A-4147-A177-3AD203B41FA5}">
                      <a16:colId xmlns:a16="http://schemas.microsoft.com/office/drawing/2014/main" val="2301106369"/>
                    </a:ext>
                  </a:extLst>
                </a:gridCol>
              </a:tblGrid>
              <a:tr h="538433">
                <a:tc>
                  <a:txBody>
                    <a:bodyPr/>
                    <a:lstStyle/>
                    <a:p>
                      <a:pPr algn="ctr"/>
                      <a:r>
                        <a:rPr lang="en-GB" sz="2000" dirty="0">
                          <a:solidFill>
                            <a:schemeClr val="bg1"/>
                          </a:solidFill>
                          <a:latin typeface="+mn-lt"/>
                        </a:rPr>
                        <a:t>Summer</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2E86AB"/>
                    </a:solidFill>
                  </a:tcPr>
                </a:tc>
                <a:tc>
                  <a:txBody>
                    <a:bodyPr/>
                    <a:lstStyle/>
                    <a:p>
                      <a:pPr algn="ctr"/>
                      <a:r>
                        <a:rPr lang="en-GB" sz="2000" b="1" dirty="0">
                          <a:solidFill>
                            <a:schemeClr val="bg1"/>
                          </a:solidFill>
                        </a:rPr>
                        <a:t>Spring</a:t>
                      </a:r>
                      <a:endParaRPr lang="en-GB" sz="2000" dirty="0">
                        <a:solidFill>
                          <a:schemeClr val="bg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2E86AB"/>
                    </a:solidFill>
                  </a:tcPr>
                </a:tc>
                <a:tc>
                  <a:txBody>
                    <a:bodyPr/>
                    <a:lstStyle/>
                    <a:p>
                      <a:pPr algn="ctr"/>
                      <a:r>
                        <a:rPr lang="en-GB" sz="2000" dirty="0">
                          <a:solidFill>
                            <a:srgbClr val="FFFFFF"/>
                          </a:solidFill>
                        </a:rPr>
                        <a:t>Autumn</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2E86AB"/>
                    </a:solidFill>
                  </a:tcPr>
                </a:tc>
                <a:extLst>
                  <a:ext uri="{0D108BD9-81ED-4DB2-BD59-A6C34878D82A}">
                    <a16:rowId xmlns:a16="http://schemas.microsoft.com/office/drawing/2014/main" val="1500188177"/>
                  </a:ext>
                </a:extLst>
              </a:tr>
              <a:tr h="602549">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solidFill>
                            <a:schemeClr val="bg1"/>
                          </a:solidFill>
                        </a:rPr>
                        <a:t>Experiencing the World of Work</a:t>
                      </a:r>
                      <a:endParaRPr lang="en-GB" sz="1600" dirty="0">
                        <a:solidFill>
                          <a:schemeClr val="bg1"/>
                        </a:solidFill>
                        <a:latin typeface="+mn-lt"/>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2E86AB"/>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solidFill>
                            <a:schemeClr val="bg1"/>
                          </a:solidFill>
                        </a:rPr>
                        <a:t>Preparing for Employment</a:t>
                      </a:r>
                      <a:endParaRPr lang="en-GB" sz="1600" b="1" dirty="0">
                        <a:solidFill>
                          <a:schemeClr val="bg1"/>
                        </a:solidFill>
                        <a:ea typeface="Calibri"/>
                        <a:cs typeface="Calibri"/>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2E86AB"/>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solidFill>
                            <a:schemeClr val="bg1"/>
                          </a:solidFill>
                        </a:rPr>
                        <a:t>Career Planning and Employability</a:t>
                      </a:r>
                      <a:endParaRPr lang="en-GB" sz="1600" b="1" dirty="0">
                        <a:solidFill>
                          <a:schemeClr val="bg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2E86AB"/>
                    </a:solidFill>
                  </a:tcPr>
                </a:tc>
                <a:extLst>
                  <a:ext uri="{0D108BD9-81ED-4DB2-BD59-A6C34878D82A}">
                    <a16:rowId xmlns:a16="http://schemas.microsoft.com/office/drawing/2014/main" val="904018886"/>
                  </a:ext>
                </a:extLst>
              </a:tr>
              <a:tr h="490404">
                <a:tc gridSpan="3">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400" dirty="0">
                          <a:solidFill>
                            <a:schemeClr val="bg1"/>
                          </a:solidFill>
                        </a:rPr>
                        <a:t>Employer encounters and career talks &amp; Equal X programme</a:t>
                      </a:r>
                    </a:p>
                    <a:p>
                      <a:pPr marL="0" marR="0" lvl="0" indent="0" algn="ctr" defTabSz="972007" rtl="0" eaLnBrk="1" fontAlgn="auto" latinLnBrk="0" hangingPunct="1">
                        <a:lnSpc>
                          <a:spcPct val="100000"/>
                        </a:lnSpc>
                        <a:spcBef>
                          <a:spcPts val="0"/>
                        </a:spcBef>
                        <a:spcAft>
                          <a:spcPts val="0"/>
                        </a:spcAft>
                        <a:buClrTx/>
                        <a:buSzTx/>
                        <a:buFontTx/>
                        <a:buNone/>
                        <a:tabLst/>
                        <a:defRPr/>
                      </a:pPr>
                      <a:endParaRPr lang="en-GB" sz="1200" b="1" dirty="0">
                        <a:solidFill>
                          <a:schemeClr val="bg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2E86AB"/>
                    </a:solidFill>
                  </a:tcPr>
                </a:tc>
                <a:tc hMerge="1">
                  <a:txBody>
                    <a:bodyPr/>
                    <a:lstStyle/>
                    <a:p>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48295292"/>
                  </a:ext>
                </a:extLst>
              </a:tr>
            </a:tbl>
          </a:graphicData>
        </a:graphic>
      </p:graphicFrame>
      <p:sp>
        <p:nvSpPr>
          <p:cNvPr id="20" name="Block Arc 19">
            <a:extLst>
              <a:ext uri="{FF2B5EF4-FFF2-40B4-BE49-F238E27FC236}">
                <a16:creationId xmlns:a16="http://schemas.microsoft.com/office/drawing/2014/main" id="{351E3247-6277-66A5-4AF7-76FCB269CE52}"/>
              </a:ext>
            </a:extLst>
          </p:cNvPr>
          <p:cNvSpPr/>
          <p:nvPr/>
        </p:nvSpPr>
        <p:spPr>
          <a:xfrm rot="16200000">
            <a:off x="20836" y="10554119"/>
            <a:ext cx="3747306" cy="3694925"/>
          </a:xfrm>
          <a:prstGeom prst="blockArc">
            <a:avLst>
              <a:gd name="adj1" fmla="val 10783990"/>
              <a:gd name="adj2" fmla="val 11809"/>
              <a:gd name="adj3" fmla="val 44030"/>
            </a:avLst>
          </a:prstGeom>
          <a:gradFill>
            <a:gsLst>
              <a:gs pos="58000">
                <a:srgbClr val="2E86AB"/>
              </a:gs>
              <a:gs pos="45000">
                <a:srgbClr val="6A4C93"/>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2" name="TextBox 21">
            <a:extLst>
              <a:ext uri="{FF2B5EF4-FFF2-40B4-BE49-F238E27FC236}">
                <a16:creationId xmlns:a16="http://schemas.microsoft.com/office/drawing/2014/main" id="{1D393F25-1971-D642-6E42-AFB616535626}"/>
              </a:ext>
            </a:extLst>
          </p:cNvPr>
          <p:cNvSpPr txBox="1"/>
          <p:nvPr/>
        </p:nvSpPr>
        <p:spPr>
          <a:xfrm>
            <a:off x="7714515" y="10781441"/>
            <a:ext cx="1560651" cy="1569660"/>
          </a:xfrm>
          <a:prstGeom prst="rect">
            <a:avLst/>
          </a:prstGeom>
          <a:noFill/>
        </p:spPr>
        <p:txBody>
          <a:bodyPr wrap="square" rtlCol="0">
            <a:spAutoFit/>
          </a:bodyPr>
          <a:lstStyle/>
          <a:p>
            <a:r>
              <a:rPr lang="en-GB" sz="1600" b="1" dirty="0">
                <a:solidFill>
                  <a:schemeClr val="bg1"/>
                </a:solidFill>
              </a:rPr>
              <a:t>Develop &amp; Apply Year 10 </a:t>
            </a:r>
          </a:p>
          <a:p>
            <a:pPr algn="ctr"/>
            <a:r>
              <a:rPr lang="en-GB" sz="1400" b="1" dirty="0">
                <a:solidFill>
                  <a:schemeClr val="bg1"/>
                </a:solidFill>
              </a:rPr>
              <a:t> </a:t>
            </a:r>
            <a:r>
              <a:rPr lang="en-GB" sz="1600" dirty="0">
                <a:solidFill>
                  <a:schemeClr val="bg1"/>
                </a:solidFill>
              </a:rPr>
              <a:t>Planning Pathways</a:t>
            </a:r>
            <a:br>
              <a:rPr lang="en-GB" sz="1600" dirty="0">
                <a:solidFill>
                  <a:schemeClr val="bg1"/>
                </a:solidFill>
              </a:rPr>
            </a:br>
            <a:endParaRPr lang="en-GB" sz="1600" dirty="0">
              <a:solidFill>
                <a:schemeClr val="bg1"/>
              </a:solidFill>
            </a:endParaRPr>
          </a:p>
          <a:p>
            <a:endParaRPr lang="en-GB" sz="1600" dirty="0"/>
          </a:p>
        </p:txBody>
      </p:sp>
      <p:graphicFrame>
        <p:nvGraphicFramePr>
          <p:cNvPr id="23" name="Table 22">
            <a:extLst>
              <a:ext uri="{FF2B5EF4-FFF2-40B4-BE49-F238E27FC236}">
                <a16:creationId xmlns:a16="http://schemas.microsoft.com/office/drawing/2014/main" id="{A9849E88-88ED-207A-F7A8-726715251E7C}"/>
              </a:ext>
            </a:extLst>
          </p:cNvPr>
          <p:cNvGraphicFramePr>
            <a:graphicFrameLocks noGrp="1"/>
          </p:cNvGraphicFramePr>
          <p:nvPr>
            <p:extLst>
              <p:ext uri="{D42A27DB-BD31-4B8C-83A1-F6EECF244321}">
                <p14:modId xmlns:p14="http://schemas.microsoft.com/office/powerpoint/2010/main" val="1533644012"/>
              </p:ext>
            </p:extLst>
          </p:nvPr>
        </p:nvGraphicFramePr>
        <p:xfrm>
          <a:off x="1857586" y="12658996"/>
          <a:ext cx="6056118" cy="1616238"/>
        </p:xfrm>
        <a:graphic>
          <a:graphicData uri="http://schemas.openxmlformats.org/drawingml/2006/table">
            <a:tbl>
              <a:tblPr firstRow="1" bandRow="1">
                <a:tableStyleId>{5C22544A-7EE6-4342-B048-85BDC9FD1C3A}</a:tableStyleId>
              </a:tblPr>
              <a:tblGrid>
                <a:gridCol w="2018706">
                  <a:extLst>
                    <a:ext uri="{9D8B030D-6E8A-4147-A177-3AD203B41FA5}">
                      <a16:colId xmlns:a16="http://schemas.microsoft.com/office/drawing/2014/main" val="435672900"/>
                    </a:ext>
                  </a:extLst>
                </a:gridCol>
                <a:gridCol w="2018706">
                  <a:extLst>
                    <a:ext uri="{9D8B030D-6E8A-4147-A177-3AD203B41FA5}">
                      <a16:colId xmlns:a16="http://schemas.microsoft.com/office/drawing/2014/main" val="4211454187"/>
                    </a:ext>
                  </a:extLst>
                </a:gridCol>
                <a:gridCol w="2018706">
                  <a:extLst>
                    <a:ext uri="{9D8B030D-6E8A-4147-A177-3AD203B41FA5}">
                      <a16:colId xmlns:a16="http://schemas.microsoft.com/office/drawing/2014/main" val="2301106369"/>
                    </a:ext>
                  </a:extLst>
                </a:gridCol>
              </a:tblGrid>
              <a:tr h="527204">
                <a:tc>
                  <a:txBody>
                    <a:bodyPr/>
                    <a:lstStyle/>
                    <a:p>
                      <a:pPr algn="ctr"/>
                      <a:r>
                        <a:rPr lang="en-GB" sz="2000" dirty="0">
                          <a:solidFill>
                            <a:srgbClr val="FFFFFF"/>
                          </a:solidFill>
                          <a:latin typeface="+mn-lt"/>
                        </a:rPr>
                        <a:t>Autumn</a:t>
                      </a:r>
                      <a:endParaRPr lang="en-GB" sz="2000" dirty="0">
                        <a:solidFill>
                          <a:schemeClr val="bg1"/>
                        </a:solidFill>
                        <a:latin typeface="+mn-lt"/>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A4C93"/>
                    </a:solidFill>
                  </a:tcPr>
                </a:tc>
                <a:tc>
                  <a:txBody>
                    <a:bodyPr/>
                    <a:lstStyle/>
                    <a:p>
                      <a:pPr algn="ctr"/>
                      <a:r>
                        <a:rPr lang="en-GB" sz="2000" b="1" dirty="0">
                          <a:solidFill>
                            <a:schemeClr val="bg1"/>
                          </a:solidFill>
                        </a:rPr>
                        <a:t>Spring</a:t>
                      </a:r>
                      <a:endParaRPr lang="en-GB" sz="2000" dirty="0">
                        <a:solidFill>
                          <a:schemeClr val="bg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A4C93"/>
                    </a:solidFill>
                  </a:tcPr>
                </a:tc>
                <a:tc>
                  <a:txBody>
                    <a:bodyPr/>
                    <a:lstStyle/>
                    <a:p>
                      <a:pPr algn="ctr"/>
                      <a:r>
                        <a:rPr lang="en-GB" sz="2000" dirty="0">
                          <a:solidFill>
                            <a:srgbClr val="FFFFFF"/>
                          </a:solidFill>
                        </a:rPr>
                        <a:t>Summer</a:t>
                      </a:r>
                      <a:endParaRPr lang="en-GB" sz="2000" dirty="0">
                        <a:solidFill>
                          <a:srgbClr val="1F2A44"/>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6A4C93"/>
                    </a:solidFill>
                  </a:tcPr>
                </a:tc>
                <a:extLst>
                  <a:ext uri="{0D108BD9-81ED-4DB2-BD59-A6C34878D82A}">
                    <a16:rowId xmlns:a16="http://schemas.microsoft.com/office/drawing/2014/main" val="1500188177"/>
                  </a:ext>
                </a:extLst>
              </a:tr>
              <a:tr h="681750">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solidFill>
                            <a:schemeClr val="bg1"/>
                          </a:solidFill>
                        </a:rPr>
                        <a:t>Post-16 Applications</a:t>
                      </a:r>
                      <a:endParaRPr lang="en-GB" sz="1600" dirty="0">
                        <a:solidFill>
                          <a:schemeClr val="bg1"/>
                        </a:solidFill>
                        <a:latin typeface="+mn-lt"/>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6A4C93"/>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solidFill>
                            <a:schemeClr val="bg1"/>
                          </a:solidFill>
                        </a:rPr>
                        <a:t>Preparing for Transition</a:t>
                      </a:r>
                      <a:endParaRPr lang="en-GB" sz="1600" b="1" dirty="0">
                        <a:solidFill>
                          <a:schemeClr val="bg1"/>
                        </a:solidFill>
                        <a:ea typeface="Calibri"/>
                        <a:cs typeface="Calibri"/>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6A4C93"/>
                    </a:solidFill>
                  </a:tcPr>
                </a:tc>
                <a:tc>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600" dirty="0">
                          <a:solidFill>
                            <a:schemeClr val="bg1"/>
                          </a:solidFill>
                        </a:rPr>
                        <a:t>Sustained Destinations</a:t>
                      </a:r>
                      <a:endParaRPr lang="en-GB" sz="1600" b="1" dirty="0">
                        <a:solidFill>
                          <a:schemeClr val="bg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rgbClr val="6A4C93"/>
                    </a:solidFill>
                  </a:tcPr>
                </a:tc>
                <a:extLst>
                  <a:ext uri="{0D108BD9-81ED-4DB2-BD59-A6C34878D82A}">
                    <a16:rowId xmlns:a16="http://schemas.microsoft.com/office/drawing/2014/main" val="904018886"/>
                  </a:ext>
                </a:extLst>
              </a:tr>
              <a:tr h="407284">
                <a:tc gridSpan="3">
                  <a:txBody>
                    <a:bodyPr/>
                    <a:lstStyle/>
                    <a:p>
                      <a:pPr marL="0" marR="0" lvl="0" indent="0" algn="ctr" defTabSz="972007" rtl="0" eaLnBrk="1" fontAlgn="auto" latinLnBrk="0" hangingPunct="1">
                        <a:lnSpc>
                          <a:spcPct val="100000"/>
                        </a:lnSpc>
                        <a:spcBef>
                          <a:spcPts val="0"/>
                        </a:spcBef>
                        <a:spcAft>
                          <a:spcPts val="0"/>
                        </a:spcAft>
                        <a:buClrTx/>
                        <a:buSzTx/>
                        <a:buFontTx/>
                        <a:buNone/>
                        <a:tabLst/>
                        <a:defRPr/>
                      </a:pPr>
                      <a:r>
                        <a:rPr lang="en-GB" sz="1400" dirty="0">
                          <a:solidFill>
                            <a:schemeClr val="bg1"/>
                          </a:solidFill>
                        </a:rPr>
                        <a:t>Employer encounters and career talks &amp; Equal X programme</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A4C93"/>
                    </a:solidFill>
                  </a:tcPr>
                </a:tc>
                <a:tc hMerge="1">
                  <a:txBody>
                    <a:bodyPr/>
                    <a:lstStyle/>
                    <a:p>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tc hMerge="1">
                  <a:txBody>
                    <a:bodyPr/>
                    <a:lstStyle/>
                    <a:p>
                      <a:endParaRPr lang="en-GB" dirty="0"/>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2348295292"/>
                  </a:ext>
                </a:extLst>
              </a:tr>
            </a:tbl>
          </a:graphicData>
        </a:graphic>
      </p:graphicFrame>
      <p:sp>
        <p:nvSpPr>
          <p:cNvPr id="27" name="TextBox 26">
            <a:extLst>
              <a:ext uri="{FF2B5EF4-FFF2-40B4-BE49-F238E27FC236}">
                <a16:creationId xmlns:a16="http://schemas.microsoft.com/office/drawing/2014/main" id="{71F286E1-9EEE-9435-BB44-8A804C20C70C}"/>
              </a:ext>
            </a:extLst>
          </p:cNvPr>
          <p:cNvSpPr txBox="1"/>
          <p:nvPr/>
        </p:nvSpPr>
        <p:spPr>
          <a:xfrm>
            <a:off x="370432" y="12675277"/>
            <a:ext cx="1575495" cy="1077218"/>
          </a:xfrm>
          <a:prstGeom prst="rect">
            <a:avLst/>
          </a:prstGeom>
          <a:noFill/>
        </p:spPr>
        <p:txBody>
          <a:bodyPr wrap="square">
            <a:spAutoFit/>
          </a:bodyPr>
          <a:lstStyle/>
          <a:p>
            <a:pPr algn="ctr"/>
            <a:r>
              <a:rPr lang="en-GB" sz="1600" b="1" dirty="0">
                <a:solidFill>
                  <a:schemeClr val="bg1"/>
                </a:solidFill>
              </a:rPr>
              <a:t>Refine &amp; Present Year 11</a:t>
            </a:r>
            <a:br>
              <a:rPr lang="en-GB" sz="1600" b="1" dirty="0">
                <a:solidFill>
                  <a:schemeClr val="bg1"/>
                </a:solidFill>
              </a:rPr>
            </a:br>
            <a:r>
              <a:rPr lang="en-GB" sz="1600" dirty="0">
                <a:solidFill>
                  <a:schemeClr val="bg1"/>
                </a:solidFill>
              </a:rPr>
              <a:t>Transition and Destinations</a:t>
            </a:r>
            <a:endParaRPr lang="fr-FR" sz="1600" b="1" dirty="0">
              <a:solidFill>
                <a:schemeClr val="bg1"/>
              </a:solidFill>
            </a:endParaRPr>
          </a:p>
        </p:txBody>
      </p:sp>
      <p:sp>
        <p:nvSpPr>
          <p:cNvPr id="29" name="TextBox 28">
            <a:extLst>
              <a:ext uri="{FF2B5EF4-FFF2-40B4-BE49-F238E27FC236}">
                <a16:creationId xmlns:a16="http://schemas.microsoft.com/office/drawing/2014/main" id="{CDDDF197-6378-0805-3451-515BCE8E1A3C}"/>
              </a:ext>
            </a:extLst>
          </p:cNvPr>
          <p:cNvSpPr txBox="1"/>
          <p:nvPr/>
        </p:nvSpPr>
        <p:spPr>
          <a:xfrm>
            <a:off x="445097" y="10970421"/>
            <a:ext cx="1293446" cy="1077218"/>
          </a:xfrm>
          <a:prstGeom prst="rect">
            <a:avLst/>
          </a:prstGeom>
          <a:noFill/>
        </p:spPr>
        <p:txBody>
          <a:bodyPr wrap="square">
            <a:spAutoFit/>
          </a:bodyPr>
          <a:lstStyle/>
          <a:p>
            <a:pPr algn="ctr" defTabSz="972007" fontAlgn="auto">
              <a:spcBef>
                <a:spcPts val="0"/>
              </a:spcBef>
              <a:spcAft>
                <a:spcPts val="0"/>
              </a:spcAft>
              <a:defRPr/>
            </a:pPr>
            <a:r>
              <a:rPr lang="en-GB" sz="1600" b="1" dirty="0">
                <a:solidFill>
                  <a:schemeClr val="bg1"/>
                </a:solidFill>
              </a:rPr>
              <a:t>Gatsby Benchmarks: </a:t>
            </a:r>
          </a:p>
          <a:p>
            <a:pPr algn="ctr" defTabSz="972007" fontAlgn="auto">
              <a:spcBef>
                <a:spcPts val="0"/>
              </a:spcBef>
              <a:spcAft>
                <a:spcPts val="0"/>
              </a:spcAft>
              <a:defRPr/>
            </a:pPr>
            <a:r>
              <a:rPr lang="en-GB" sz="1600" b="1" dirty="0">
                <a:solidFill>
                  <a:schemeClr val="bg1"/>
                </a:solidFill>
              </a:rPr>
              <a:t>2, 3, 4, 5 ,6,  7 &amp; 8</a:t>
            </a:r>
          </a:p>
        </p:txBody>
      </p:sp>
      <p:sp>
        <p:nvSpPr>
          <p:cNvPr id="32" name="TextBox 31">
            <a:extLst>
              <a:ext uri="{FF2B5EF4-FFF2-40B4-BE49-F238E27FC236}">
                <a16:creationId xmlns:a16="http://schemas.microsoft.com/office/drawing/2014/main" id="{44FEF701-28B3-A703-83F6-24D2D4B8F1D7}"/>
              </a:ext>
            </a:extLst>
          </p:cNvPr>
          <p:cNvSpPr txBox="1"/>
          <p:nvPr/>
        </p:nvSpPr>
        <p:spPr>
          <a:xfrm>
            <a:off x="8005957" y="13731719"/>
            <a:ext cx="1388796" cy="523220"/>
          </a:xfrm>
          <a:prstGeom prst="rect">
            <a:avLst/>
          </a:prstGeom>
          <a:noFill/>
        </p:spPr>
        <p:txBody>
          <a:bodyPr wrap="square">
            <a:spAutoFit/>
          </a:bodyPr>
          <a:lstStyle/>
          <a:p>
            <a:pPr algn="ctr"/>
            <a:r>
              <a:rPr lang="en-GB" sz="1400" dirty="0"/>
              <a:t>🏆 </a:t>
            </a:r>
            <a:r>
              <a:rPr lang="en-GB" sz="1400" b="1" dirty="0">
                <a:solidFill>
                  <a:schemeClr val="bg1"/>
                </a:solidFill>
              </a:rPr>
              <a:t>Accredited Outcomes</a:t>
            </a:r>
            <a:endParaRPr lang="en-GB" sz="1400" dirty="0">
              <a:solidFill>
                <a:schemeClr val="bg1"/>
              </a:solidFill>
            </a:endParaRPr>
          </a:p>
        </p:txBody>
      </p:sp>
      <p:pic>
        <p:nvPicPr>
          <p:cNvPr id="11" name="Picture 10" descr="Atomix Educational Trust">
            <a:extLst>
              <a:ext uri="{FF2B5EF4-FFF2-40B4-BE49-F238E27FC236}">
                <a16:creationId xmlns:a16="http://schemas.microsoft.com/office/drawing/2014/main" id="{45FC038A-9412-5E02-49D3-1EC8E0723E2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17554" y="75344"/>
            <a:ext cx="2066227" cy="1017335"/>
          </a:xfrm>
          <a:prstGeom prst="rect">
            <a:avLst/>
          </a:prstGeom>
          <a:noFill/>
          <a:ln>
            <a:noFill/>
          </a:ln>
        </p:spPr>
      </p:pic>
      <p:sp>
        <p:nvSpPr>
          <p:cNvPr id="6" name="TextBox 5">
            <a:extLst>
              <a:ext uri="{FF2B5EF4-FFF2-40B4-BE49-F238E27FC236}">
                <a16:creationId xmlns:a16="http://schemas.microsoft.com/office/drawing/2014/main" id="{1C3D650A-8F4C-2AE7-870B-45AE4276DF1A}"/>
              </a:ext>
            </a:extLst>
          </p:cNvPr>
          <p:cNvSpPr txBox="1"/>
          <p:nvPr/>
        </p:nvSpPr>
        <p:spPr>
          <a:xfrm>
            <a:off x="7932194" y="9281940"/>
            <a:ext cx="1822174" cy="1569660"/>
          </a:xfrm>
          <a:prstGeom prst="rect">
            <a:avLst/>
          </a:prstGeom>
          <a:noFill/>
        </p:spPr>
        <p:txBody>
          <a:bodyPr wrap="square" rtlCol="0">
            <a:spAutoFit/>
          </a:bodyPr>
          <a:lstStyle/>
          <a:p>
            <a:pPr algn="ctr" defTabSz="1094475" fontAlgn="auto">
              <a:spcBef>
                <a:spcPts val="0"/>
              </a:spcBef>
              <a:spcAft>
                <a:spcPts val="0"/>
              </a:spcAft>
              <a:defRPr/>
            </a:pPr>
            <a:r>
              <a:rPr lang="en-GB" sz="2400" b="1" dirty="0">
                <a:solidFill>
                  <a:schemeClr val="accent1">
                    <a:lumMod val="75000"/>
                  </a:schemeClr>
                </a:solidFill>
                <a:latin typeface="+mn-lt"/>
                <a:cs typeface="+mn-cs"/>
              </a:rPr>
              <a:t>KS4– Pathways and Preparation </a:t>
            </a:r>
          </a:p>
        </p:txBody>
      </p:sp>
      <p:sp>
        <p:nvSpPr>
          <p:cNvPr id="16" name="Rectangle 2">
            <a:extLst>
              <a:ext uri="{FF2B5EF4-FFF2-40B4-BE49-F238E27FC236}">
                <a16:creationId xmlns:a16="http://schemas.microsoft.com/office/drawing/2014/main" id="{FCC6756B-D7C4-1142-B386-10C6EF418225}"/>
              </a:ext>
            </a:extLst>
          </p:cNvPr>
          <p:cNvSpPr>
            <a:spLocks noChangeArrowheads="1"/>
          </p:cNvSpPr>
          <p:nvPr/>
        </p:nvSpPr>
        <p:spPr bwMode="auto">
          <a:xfrm>
            <a:off x="0" y="0"/>
            <a:ext cx="9720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212121"/>
                </a:solidFill>
                <a:effectLst/>
                <a:latin typeface="Aptos" panose="020B0004020202020204" pitchFamily="34" charset="0"/>
              </a:rPr>
              <a:t>Explore &amp; Explain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18" name="Rectangle 3">
            <a:extLst>
              <a:ext uri="{FF2B5EF4-FFF2-40B4-BE49-F238E27FC236}">
                <a16:creationId xmlns:a16="http://schemas.microsoft.com/office/drawing/2014/main" id="{DEE2E181-B877-C979-E807-3DD319E334F0}"/>
              </a:ext>
            </a:extLst>
          </p:cNvPr>
          <p:cNvSpPr>
            <a:spLocks noChangeArrowheads="1"/>
          </p:cNvSpPr>
          <p:nvPr/>
        </p:nvSpPr>
        <p:spPr bwMode="auto">
          <a:xfrm>
            <a:off x="152400" y="152400"/>
            <a:ext cx="9720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212121"/>
                </a:solidFill>
                <a:effectLst/>
                <a:latin typeface="Aptos" panose="020B0004020202020204" pitchFamily="34" charset="0"/>
              </a:rPr>
              <a:t>Explore &amp; Explain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Rectangle 4">
            <a:extLst>
              <a:ext uri="{FF2B5EF4-FFF2-40B4-BE49-F238E27FC236}">
                <a16:creationId xmlns:a16="http://schemas.microsoft.com/office/drawing/2014/main" id="{99CBDADF-18DB-9C56-970B-C6E420B99C2B}"/>
              </a:ext>
            </a:extLst>
          </p:cNvPr>
          <p:cNvSpPr>
            <a:spLocks noChangeArrowheads="1"/>
          </p:cNvSpPr>
          <p:nvPr/>
        </p:nvSpPr>
        <p:spPr bwMode="auto">
          <a:xfrm>
            <a:off x="304800" y="304800"/>
            <a:ext cx="9720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212121"/>
                </a:solidFill>
                <a:effectLst/>
                <a:latin typeface="Aptos" panose="020B0004020202020204" pitchFamily="34" charset="0"/>
              </a:rPr>
              <a:t>Develop &amp; Apply</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83798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2D17C-EAA6-6B4A-2EEC-7CACD007EA54}"/>
              </a:ext>
            </a:extLst>
          </p:cNvPr>
          <p:cNvSpPr>
            <a:spLocks noGrp="1"/>
          </p:cNvSpPr>
          <p:nvPr>
            <p:ph type="title"/>
          </p:nvPr>
        </p:nvSpPr>
        <p:spPr>
          <a:xfrm>
            <a:off x="668338" y="774290"/>
            <a:ext cx="8696888" cy="16451826"/>
          </a:xfrm>
        </p:spPr>
        <p:txBody>
          <a:bodyPr/>
          <a:lstStyle/>
          <a:p>
            <a:r>
              <a:rPr lang="en-GB" sz="900" b="1" dirty="0"/>
              <a:t>Careers Curriculum Overview (KS3–KS4)</a:t>
            </a:r>
            <a:br>
              <a:rPr lang="en-GB" sz="900" b="1" dirty="0"/>
            </a:br>
            <a:r>
              <a:rPr lang="en-GB" sz="900" dirty="0"/>
              <a:t>Our Careers Programme supports all pupils from Year 7 to Year 11 to develop the knowledge, skills and confidence needed to make informed decisions about their future.</a:t>
            </a:r>
            <a:br>
              <a:rPr lang="en-GB" sz="900" dirty="0"/>
            </a:br>
            <a:br>
              <a:rPr lang="en-GB" sz="900" dirty="0"/>
            </a:br>
            <a:r>
              <a:rPr lang="en-GB" sz="900" dirty="0"/>
              <a:t>The programme follows the Gatsby Benchmarks for good career guidance, the Department for Education statutory guidance for careers education, and promotes equality of opportunity through the </a:t>
            </a:r>
            <a:r>
              <a:rPr lang="en-GB" sz="900" dirty="0" err="1"/>
              <a:t>EqualX</a:t>
            </a:r>
            <a:r>
              <a:rPr lang="en-GB" sz="900" dirty="0"/>
              <a:t> programme, which challenges stereotypes and encourages inclusive career aspirations.</a:t>
            </a:r>
            <a:br>
              <a:rPr lang="en-GB" sz="900" dirty="0"/>
            </a:br>
            <a:r>
              <a:rPr lang="en-GB" sz="900" dirty="0"/>
              <a:t>The programme focuses on three key stages of career development:</a:t>
            </a:r>
            <a:br>
              <a:rPr lang="en-GB" sz="900" dirty="0"/>
            </a:br>
            <a:r>
              <a:rPr lang="en-GB" sz="900" b="1" dirty="0"/>
              <a:t>KS3 – Career Awareness and Aspirations</a:t>
            </a:r>
            <a:br>
              <a:rPr lang="en-GB" sz="900" dirty="0"/>
            </a:br>
            <a:r>
              <a:rPr lang="en-GB" sz="900" dirty="0"/>
              <a:t>Students explore their interests, strengths and the wide range of opportunities available to them.</a:t>
            </a:r>
            <a:br>
              <a:rPr lang="en-GB" sz="900" dirty="0"/>
            </a:br>
            <a:r>
              <a:rPr lang="en-GB" sz="900" b="1" dirty="0"/>
              <a:t>KS4 – Pathways and Preparation</a:t>
            </a:r>
            <a:br>
              <a:rPr lang="en-GB" sz="900" dirty="0"/>
            </a:br>
            <a:r>
              <a:rPr lang="en-GB" sz="900" dirty="0"/>
              <a:t>Students prepare for the next stage of education, training or employment through practical experiences and personalised guidance.</a:t>
            </a:r>
            <a:br>
              <a:rPr lang="en-GB" sz="900" dirty="0"/>
            </a:br>
            <a:r>
              <a:rPr lang="en-GB" sz="900" b="1" dirty="0"/>
              <a:t>Year 11 – Transition and Destinations</a:t>
            </a:r>
            <a:br>
              <a:rPr lang="en-GB" sz="900" dirty="0"/>
            </a:br>
            <a:r>
              <a:rPr lang="en-GB" sz="900" dirty="0"/>
              <a:t>Students receive support with applications and preparation for their next step.</a:t>
            </a:r>
            <a:br>
              <a:rPr lang="en-GB" sz="900" dirty="0"/>
            </a:br>
            <a:r>
              <a:rPr lang="en-GB" sz="900" dirty="0"/>
              <a:t>All students receive:</a:t>
            </a:r>
            <a:br>
              <a:rPr lang="en-GB" sz="900" dirty="0"/>
            </a:br>
            <a:r>
              <a:rPr lang="en-GB" sz="900" dirty="0"/>
              <a:t>• Careers education through the curriculum</a:t>
            </a:r>
            <a:br>
              <a:rPr lang="en-GB" sz="900" dirty="0"/>
            </a:br>
            <a:r>
              <a:rPr lang="en-GB" sz="900" dirty="0"/>
              <a:t>• Encounters with employers and workplaces</a:t>
            </a:r>
            <a:br>
              <a:rPr lang="en-GB" sz="900" dirty="0"/>
            </a:br>
            <a:r>
              <a:rPr lang="en-GB" sz="900" dirty="0"/>
              <a:t>• Access to up-to-date labour market information</a:t>
            </a:r>
            <a:br>
              <a:rPr lang="en-GB" sz="900" dirty="0"/>
            </a:br>
            <a:r>
              <a:rPr lang="en-GB" sz="900" dirty="0"/>
              <a:t>• Personal guidance from a qualified careers adviser</a:t>
            </a:r>
            <a:br>
              <a:rPr lang="en-GB" sz="900" dirty="0"/>
            </a:br>
            <a:r>
              <a:rPr lang="en-GB" sz="900" dirty="0"/>
              <a:t>• Opportunities to experience workplaces and further education providers</a:t>
            </a:r>
            <a:br>
              <a:rPr lang="en-GB" sz="900" dirty="0"/>
            </a:br>
            <a:br>
              <a:rPr lang="en-GB" sz="900" dirty="0"/>
            </a:br>
            <a:br>
              <a:rPr lang="en-GB" sz="900" dirty="0"/>
            </a:br>
            <a:r>
              <a:rPr lang="en-GB" sz="900" b="1" dirty="0"/>
              <a:t>Key Stage 3 – Career Awareness (Years 7–9)</a:t>
            </a:r>
            <a:br>
              <a:rPr lang="en-GB" sz="900" b="1" dirty="0"/>
            </a:br>
            <a:r>
              <a:rPr lang="en-GB" sz="900" dirty="0"/>
              <a:t>During KS3, the focus is on helping students understand themselves and explore future possibilities.</a:t>
            </a:r>
            <a:br>
              <a:rPr lang="en-GB" sz="900" dirty="0"/>
            </a:br>
            <a:r>
              <a:rPr lang="en-GB" sz="900" dirty="0"/>
              <a:t>Students will:</a:t>
            </a:r>
            <a:br>
              <a:rPr lang="en-GB" sz="900" dirty="0"/>
            </a:br>
            <a:r>
              <a:rPr lang="en-GB" sz="900" dirty="0"/>
              <a:t>• Identify personal strengths, interests and values</a:t>
            </a:r>
            <a:br>
              <a:rPr lang="en-GB" sz="900" dirty="0"/>
            </a:br>
            <a:r>
              <a:rPr lang="en-GB" sz="900" dirty="0"/>
              <a:t>• Learn about different jobs and career sectors</a:t>
            </a:r>
            <a:br>
              <a:rPr lang="en-GB" sz="900" dirty="0"/>
            </a:br>
            <a:r>
              <a:rPr lang="en-GB" sz="900" dirty="0"/>
              <a:t>• Develop employability skills such as teamwork and communication</a:t>
            </a:r>
            <a:br>
              <a:rPr lang="en-GB" sz="900" dirty="0"/>
            </a:br>
            <a:r>
              <a:rPr lang="en-GB" sz="900" dirty="0"/>
              <a:t>• Explore pathways including apprenticeships, college and training routes</a:t>
            </a:r>
            <a:br>
              <a:rPr lang="en-GB" sz="900" dirty="0"/>
            </a:br>
            <a:r>
              <a:rPr lang="en-GB" sz="900" dirty="0"/>
              <a:t>• Meet employers and hear about real careers</a:t>
            </a:r>
            <a:br>
              <a:rPr lang="en-GB" sz="900" dirty="0"/>
            </a:br>
            <a:r>
              <a:rPr lang="en-GB" sz="900" dirty="0"/>
              <a:t>Students also take part in the </a:t>
            </a:r>
            <a:r>
              <a:rPr lang="en-GB" sz="900" b="1" dirty="0" err="1"/>
              <a:t>EqualX</a:t>
            </a:r>
            <a:r>
              <a:rPr lang="en-GB" sz="900" b="1" dirty="0"/>
              <a:t> programme</a:t>
            </a:r>
            <a:r>
              <a:rPr lang="en-GB" sz="900" dirty="0"/>
              <a:t>, which promotes equality and challenges stereotypes about who certain jobs are for.</a:t>
            </a:r>
            <a:br>
              <a:rPr lang="en-GB" sz="900" dirty="0"/>
            </a:br>
            <a:br>
              <a:rPr lang="en-GB" sz="900" dirty="0"/>
            </a:br>
            <a:br>
              <a:rPr lang="en-GB" sz="900" dirty="0"/>
            </a:br>
            <a:r>
              <a:rPr lang="en-GB" sz="900" b="1" dirty="0"/>
              <a:t>Work Experience and Employer Encounters</a:t>
            </a:r>
            <a:br>
              <a:rPr lang="en-GB" sz="900" b="1" dirty="0"/>
            </a:br>
            <a:r>
              <a:rPr lang="en-GB" sz="900" dirty="0"/>
              <a:t>Students will have a range of experiences with employers and workplaces throughout KS3 and KS4.</a:t>
            </a:r>
            <a:br>
              <a:rPr lang="en-GB" sz="900" dirty="0"/>
            </a:br>
            <a:r>
              <a:rPr lang="en-GB" sz="900" b="1" dirty="0"/>
              <a:t>Year 7 – Introduction to the World of Work</a:t>
            </a:r>
            <a:br>
              <a:rPr lang="en-GB" sz="900" b="1" dirty="0"/>
            </a:br>
            <a:r>
              <a:rPr lang="en-GB" sz="900" dirty="0"/>
              <a:t>Students will experience:</a:t>
            </a:r>
            <a:br>
              <a:rPr lang="en-GB" sz="900" dirty="0"/>
            </a:br>
            <a:r>
              <a:rPr lang="en-GB" sz="900" dirty="0"/>
              <a:t>• Employer talks and workshops</a:t>
            </a:r>
            <a:br>
              <a:rPr lang="en-GB" sz="900" dirty="0"/>
            </a:br>
            <a:r>
              <a:rPr lang="en-GB" sz="900" dirty="0"/>
              <a:t>• Careers lessons linked to curriculum subjects</a:t>
            </a:r>
            <a:br>
              <a:rPr lang="en-GB" sz="900" dirty="0"/>
            </a:br>
            <a:r>
              <a:rPr lang="en-GB" sz="900" dirty="0"/>
              <a:t>• Activities during National Careers Week</a:t>
            </a:r>
            <a:br>
              <a:rPr lang="en-GB" sz="900" dirty="0"/>
            </a:br>
            <a:r>
              <a:rPr lang="en-GB" sz="900" dirty="0"/>
              <a:t>• Introduction to different job sectors</a:t>
            </a:r>
            <a:br>
              <a:rPr lang="en-GB" sz="900" dirty="0"/>
            </a:br>
            <a:r>
              <a:rPr lang="en-GB" sz="900" dirty="0"/>
              <a:t>There is no formal work experience placement in Year 7, but students will begin learning about workplaces and employment skills.</a:t>
            </a:r>
            <a:br>
              <a:rPr lang="en-GB" sz="900" dirty="0"/>
            </a:br>
            <a:br>
              <a:rPr lang="en-GB" sz="900" dirty="0"/>
            </a:br>
            <a:br>
              <a:rPr lang="en-GB" sz="900" dirty="0"/>
            </a:br>
            <a:r>
              <a:rPr lang="en-GB" sz="900" b="1" dirty="0"/>
              <a:t>Year 8 – Exploring Opportunities</a:t>
            </a:r>
            <a:br>
              <a:rPr lang="en-GB" sz="900" b="1" dirty="0"/>
            </a:br>
            <a:r>
              <a:rPr lang="en-GB" sz="900" dirty="0"/>
              <a:t>Students will experience:</a:t>
            </a:r>
            <a:br>
              <a:rPr lang="en-GB" sz="900" dirty="0"/>
            </a:br>
            <a:r>
              <a:rPr lang="en-GB" sz="900" dirty="0"/>
              <a:t>• Employer encounters and career talks</a:t>
            </a:r>
            <a:br>
              <a:rPr lang="en-GB" sz="900" dirty="0"/>
            </a:br>
            <a:r>
              <a:rPr lang="en-GB" sz="900" dirty="0"/>
              <a:t>• Labour Market Information sessions</a:t>
            </a:r>
            <a:br>
              <a:rPr lang="en-GB" sz="900" dirty="0"/>
            </a:br>
            <a:r>
              <a:rPr lang="en-GB" sz="900" dirty="0"/>
              <a:t>• Careers workshops exploring different industries</a:t>
            </a:r>
            <a:br>
              <a:rPr lang="en-GB" sz="900" dirty="0"/>
            </a:br>
            <a:r>
              <a:rPr lang="en-GB" sz="900" dirty="0"/>
              <a:t>• </a:t>
            </a:r>
            <a:r>
              <a:rPr lang="en-GB" sz="900" dirty="0" err="1"/>
              <a:t>EqualX</a:t>
            </a:r>
            <a:r>
              <a:rPr lang="en-GB" sz="900" dirty="0"/>
              <a:t> aspiration activities</a:t>
            </a:r>
            <a:br>
              <a:rPr lang="en-GB" sz="900" dirty="0"/>
            </a:br>
            <a:r>
              <a:rPr lang="en-GB" sz="900" dirty="0"/>
              <a:t>Students will begin exploring how education links to careers.</a:t>
            </a:r>
            <a:br>
              <a:rPr lang="en-GB" sz="900" dirty="0"/>
            </a:br>
            <a:r>
              <a:rPr lang="en-GB" sz="900" dirty="0"/>
              <a:t>There is </a:t>
            </a:r>
            <a:r>
              <a:rPr lang="en-GB" sz="900" b="1" dirty="0"/>
              <a:t>no formal work placement yet</a:t>
            </a:r>
            <a:r>
              <a:rPr lang="en-GB" sz="900" dirty="0"/>
              <a:t>, but students may take part in a minimum of </a:t>
            </a:r>
            <a:r>
              <a:rPr lang="en-GB" sz="900" b="1" dirty="0"/>
              <a:t>1 workplace visits or employer-led activities.</a:t>
            </a:r>
            <a:br>
              <a:rPr lang="en-GB" sz="900" b="1" dirty="0"/>
            </a:br>
            <a:br>
              <a:rPr lang="en-GB" sz="900" dirty="0"/>
            </a:br>
            <a:br>
              <a:rPr lang="en-GB" sz="900" dirty="0"/>
            </a:br>
            <a:r>
              <a:rPr lang="en-GB" sz="900" b="1" dirty="0"/>
              <a:t>Year 9 – Preparing for Choices</a:t>
            </a:r>
            <a:br>
              <a:rPr lang="en-GB" sz="900" b="1" dirty="0"/>
            </a:br>
            <a:r>
              <a:rPr lang="en-GB" sz="900" dirty="0"/>
              <a:t>Students begin preparing for future pathways.</a:t>
            </a:r>
            <a:br>
              <a:rPr lang="en-GB" sz="900" dirty="0"/>
            </a:br>
            <a:r>
              <a:rPr lang="en-GB" sz="900" dirty="0"/>
              <a:t>Students will receive:</a:t>
            </a:r>
            <a:br>
              <a:rPr lang="en-GB" sz="900" dirty="0"/>
            </a:br>
            <a:r>
              <a:rPr lang="en-GB" sz="900" dirty="0"/>
              <a:t>• Careers lessons about post-16 options</a:t>
            </a:r>
            <a:br>
              <a:rPr lang="en-GB" sz="900" dirty="0"/>
            </a:br>
            <a:r>
              <a:rPr lang="en-GB" sz="900" dirty="0"/>
              <a:t>• Employer encounters and sector talks</a:t>
            </a:r>
            <a:br>
              <a:rPr lang="en-GB" sz="900" dirty="0"/>
            </a:br>
            <a:r>
              <a:rPr lang="en-GB" sz="900" dirty="0"/>
              <a:t>• Labour market information sessions</a:t>
            </a:r>
            <a:br>
              <a:rPr lang="en-GB" sz="900" dirty="0"/>
            </a:br>
            <a:r>
              <a:rPr lang="en-GB" sz="900" dirty="0"/>
              <a:t>• </a:t>
            </a:r>
            <a:r>
              <a:rPr lang="en-GB" sz="900" b="1" dirty="0"/>
              <a:t>One-to-one careers guidance interview</a:t>
            </a:r>
            <a:br>
              <a:rPr lang="en-GB" sz="900" dirty="0"/>
            </a:br>
            <a:r>
              <a:rPr lang="en-GB" sz="900" dirty="0"/>
              <a:t>Students may take part in </a:t>
            </a:r>
            <a:r>
              <a:rPr lang="en-GB" sz="900" b="1" dirty="0"/>
              <a:t>short workplace insight visits or employer engagement activities</a:t>
            </a:r>
            <a:r>
              <a:rPr lang="en-GB" sz="900" dirty="0"/>
              <a:t> to understand the world of work.</a:t>
            </a:r>
            <a:br>
              <a:rPr lang="en-GB" sz="900" dirty="0"/>
            </a:br>
            <a:br>
              <a:rPr lang="en-GB" sz="900" dirty="0"/>
            </a:br>
            <a:br>
              <a:rPr lang="en-GB" sz="900" dirty="0"/>
            </a:br>
            <a:r>
              <a:rPr lang="en-GB" sz="900" b="1" dirty="0"/>
              <a:t>Key Stage 4 – Pathways and Preparation (Years 10–11)</a:t>
            </a:r>
            <a:br>
              <a:rPr lang="en-GB" sz="900" b="1" dirty="0"/>
            </a:br>
            <a:r>
              <a:rPr lang="en-GB" sz="900" dirty="0"/>
              <a:t>At KS4 students begin preparing directly for employment, training or further education.</a:t>
            </a:r>
            <a:br>
              <a:rPr lang="en-GB" sz="900" dirty="0"/>
            </a:br>
            <a:r>
              <a:rPr lang="en-GB" sz="900" dirty="0"/>
              <a:t>The careers programme includes:</a:t>
            </a:r>
            <a:br>
              <a:rPr lang="en-GB" sz="900" dirty="0"/>
            </a:br>
            <a:r>
              <a:rPr lang="en-GB" sz="900" dirty="0"/>
              <a:t>• Work experience placements</a:t>
            </a:r>
            <a:br>
              <a:rPr lang="en-GB" sz="900" dirty="0"/>
            </a:br>
            <a:r>
              <a:rPr lang="en-GB" sz="900" dirty="0"/>
              <a:t>• Employer encounters and workplace visits</a:t>
            </a:r>
            <a:br>
              <a:rPr lang="en-GB" sz="900" dirty="0"/>
            </a:br>
            <a:r>
              <a:rPr lang="en-GB" sz="900" dirty="0"/>
              <a:t>• Careers fairs and apprenticeship events</a:t>
            </a:r>
            <a:br>
              <a:rPr lang="en-GB" sz="900" dirty="0"/>
            </a:br>
            <a:r>
              <a:rPr lang="en-GB" sz="900" dirty="0"/>
              <a:t>• CV writing and interview preparation</a:t>
            </a:r>
            <a:br>
              <a:rPr lang="en-GB" sz="900" dirty="0"/>
            </a:br>
            <a:r>
              <a:rPr lang="en-GB" sz="900" dirty="0"/>
              <a:t>• College visits and taster sessions</a:t>
            </a:r>
            <a:br>
              <a:rPr lang="en-GB" sz="900" dirty="0"/>
            </a:br>
            <a:r>
              <a:rPr lang="en-GB" sz="900" dirty="0"/>
              <a:t>• Personal guidance with a careers adviser</a:t>
            </a:r>
            <a:br>
              <a:rPr lang="en-GB" sz="900" dirty="0"/>
            </a:br>
            <a:r>
              <a:rPr lang="en-GB" sz="900" dirty="0"/>
              <a:t>This ensures students meet </a:t>
            </a:r>
            <a:r>
              <a:rPr lang="en-GB" sz="900" b="1" dirty="0"/>
              <a:t>Gatsby Benchmark 6 – experiences of workplaces</a:t>
            </a:r>
            <a:r>
              <a:rPr lang="en-GB" sz="900" dirty="0"/>
              <a:t> and </a:t>
            </a:r>
            <a:r>
              <a:rPr lang="en-GB" sz="900" b="1" dirty="0"/>
              <a:t>Benchmark 7 – encounters with further education providers</a:t>
            </a:r>
            <a:r>
              <a:rPr lang="en-GB" sz="900" dirty="0"/>
              <a:t>.</a:t>
            </a:r>
            <a:br>
              <a:rPr lang="en-GB" sz="900" dirty="0"/>
            </a:br>
            <a:br>
              <a:rPr lang="en-GB" sz="900" dirty="0"/>
            </a:br>
            <a:br>
              <a:rPr lang="en-GB" sz="900" dirty="0"/>
            </a:br>
            <a:r>
              <a:rPr lang="en-GB" sz="900" b="1" dirty="0"/>
              <a:t>Year 10 – Work Experience and Career Preparation</a:t>
            </a:r>
            <a:br>
              <a:rPr lang="en-GB" sz="900" b="1" dirty="0"/>
            </a:br>
            <a:r>
              <a:rPr lang="en-GB" sz="900" dirty="0"/>
              <a:t>Year 10 students will take part in a </a:t>
            </a:r>
            <a:r>
              <a:rPr lang="en-GB" sz="900" b="1" dirty="0"/>
              <a:t>formal work experience placement</a:t>
            </a:r>
            <a:r>
              <a:rPr lang="en-GB" sz="900" dirty="0"/>
              <a:t>.</a:t>
            </a:r>
            <a:br>
              <a:rPr lang="en-GB" sz="900" dirty="0"/>
            </a:br>
            <a:r>
              <a:rPr lang="en-GB" sz="900" dirty="0"/>
              <a:t>Parents can expect:</a:t>
            </a:r>
            <a:br>
              <a:rPr lang="en-GB" sz="900" dirty="0"/>
            </a:br>
            <a:r>
              <a:rPr lang="en-GB" sz="900" dirty="0"/>
              <a:t>• Work experience preparation sessions in the </a:t>
            </a:r>
            <a:r>
              <a:rPr lang="en-GB" sz="900" b="1" dirty="0"/>
              <a:t>Spring term</a:t>
            </a:r>
            <a:br>
              <a:rPr lang="en-GB" sz="900" dirty="0"/>
            </a:br>
            <a:r>
              <a:rPr lang="en-GB" sz="900" dirty="0"/>
              <a:t>• Support with identifying suitable placements</a:t>
            </a:r>
            <a:br>
              <a:rPr lang="en-GB" sz="900" dirty="0"/>
            </a:br>
            <a:r>
              <a:rPr lang="en-GB" sz="900" dirty="0"/>
              <a:t>• Workplace expectations and safety guidance</a:t>
            </a:r>
            <a:br>
              <a:rPr lang="en-GB" sz="900" dirty="0"/>
            </a:br>
            <a:r>
              <a:rPr lang="en-GB" sz="900" dirty="0"/>
              <a:t>• A </a:t>
            </a:r>
            <a:r>
              <a:rPr lang="en-GB" sz="900" b="1" dirty="0"/>
              <a:t>one-week work experience placement during the Summer term</a:t>
            </a:r>
            <a:br>
              <a:rPr lang="en-GB" sz="900" dirty="0"/>
            </a:br>
            <a:br>
              <a:rPr lang="en-GB" sz="900" dirty="0"/>
            </a:br>
            <a:r>
              <a:rPr lang="en-GB" sz="900" dirty="0"/>
              <a:t>Students will also take part in:</a:t>
            </a:r>
            <a:br>
              <a:rPr lang="en-GB" sz="900" dirty="0"/>
            </a:br>
            <a:r>
              <a:rPr lang="en-GB" sz="900" dirty="0"/>
              <a:t>• Careers fairs</a:t>
            </a:r>
            <a:br>
              <a:rPr lang="en-GB" sz="900" dirty="0"/>
            </a:br>
            <a:r>
              <a:rPr lang="en-GB" sz="900" dirty="0"/>
              <a:t>• Mock interviews with employers</a:t>
            </a:r>
            <a:br>
              <a:rPr lang="en-GB" sz="900" dirty="0"/>
            </a:br>
            <a:r>
              <a:rPr lang="en-GB" sz="900" dirty="0"/>
              <a:t>• CV writing and employability workshops</a:t>
            </a:r>
            <a:br>
              <a:rPr lang="en-GB" sz="900" dirty="0"/>
            </a:br>
            <a:r>
              <a:rPr lang="en-GB" sz="900" dirty="0"/>
              <a:t>• College visits and taster days</a:t>
            </a:r>
            <a:br>
              <a:rPr lang="en-GB" sz="900" dirty="0"/>
            </a:br>
            <a:r>
              <a:rPr lang="en-GB" sz="900" dirty="0"/>
              <a:t>This provides valuable experience of real workplaces and helps students develop employability skills.</a:t>
            </a:r>
            <a:br>
              <a:rPr lang="en-GB" sz="900" dirty="0"/>
            </a:br>
            <a:br>
              <a:rPr lang="en-GB" sz="900" dirty="0"/>
            </a:br>
            <a:br>
              <a:rPr lang="en-GB" sz="900" dirty="0"/>
            </a:br>
            <a:r>
              <a:rPr lang="en-GB" sz="900" b="1" dirty="0"/>
              <a:t>Year 11 – Transition to Post-16</a:t>
            </a:r>
            <a:br>
              <a:rPr lang="en-GB" sz="900" b="1" dirty="0"/>
            </a:br>
            <a:r>
              <a:rPr lang="en-GB" sz="900" dirty="0"/>
              <a:t>In Year 11 the focus is on supporting students to secure their next destination.</a:t>
            </a:r>
            <a:br>
              <a:rPr lang="en-GB" sz="900" dirty="0"/>
            </a:br>
            <a:r>
              <a:rPr lang="en-GB" sz="900" dirty="0"/>
              <a:t>Students will receive:</a:t>
            </a:r>
            <a:br>
              <a:rPr lang="en-GB" sz="900" dirty="0"/>
            </a:br>
            <a:r>
              <a:rPr lang="en-GB" sz="900" dirty="0"/>
              <a:t>• Personal careers guidance interviews</a:t>
            </a:r>
            <a:br>
              <a:rPr lang="en-GB" sz="900" dirty="0"/>
            </a:br>
            <a:r>
              <a:rPr lang="en-GB" sz="900" dirty="0"/>
              <a:t>• Support with college and apprenticeship applications</a:t>
            </a:r>
            <a:br>
              <a:rPr lang="en-GB" sz="900" dirty="0"/>
            </a:br>
            <a:r>
              <a:rPr lang="en-GB" sz="900" dirty="0"/>
              <a:t>• College visits and transition support</a:t>
            </a:r>
            <a:br>
              <a:rPr lang="en-GB" sz="900" dirty="0"/>
            </a:br>
            <a:r>
              <a:rPr lang="en-GB" sz="900" dirty="0"/>
              <a:t>• Apprenticeship information sessions</a:t>
            </a:r>
            <a:br>
              <a:rPr lang="en-GB" sz="900" dirty="0"/>
            </a:br>
            <a:r>
              <a:rPr lang="en-GB" sz="900" dirty="0"/>
              <a:t>• Employer workshops</a:t>
            </a:r>
            <a:br>
              <a:rPr lang="en-GB" sz="900" dirty="0"/>
            </a:br>
            <a:r>
              <a:rPr lang="en-GB" sz="900" dirty="0"/>
              <a:t>The school will also track destinations to ensure every student moves into </a:t>
            </a:r>
            <a:r>
              <a:rPr lang="en-GB" sz="900" b="1" dirty="0"/>
              <a:t>education, employment or training</a:t>
            </a:r>
            <a:r>
              <a:rPr lang="en-GB" sz="900" dirty="0"/>
              <a:t> after leaving school.</a:t>
            </a:r>
            <a:br>
              <a:rPr lang="en-GB" sz="900" dirty="0"/>
            </a:br>
            <a:br>
              <a:rPr lang="en-GB" sz="900" dirty="0"/>
            </a:br>
            <a:br>
              <a:rPr lang="en-GB" sz="900" dirty="0"/>
            </a:br>
            <a:r>
              <a:rPr lang="en-GB" sz="900" b="1" dirty="0"/>
              <a:t>Post-16 Pathways</a:t>
            </a:r>
            <a:br>
              <a:rPr lang="en-GB" sz="900" b="1" dirty="0"/>
            </a:br>
            <a:r>
              <a:rPr lang="en-GB" sz="900" dirty="0"/>
              <a:t>After Year 11, students may move into:</a:t>
            </a:r>
            <a:br>
              <a:rPr lang="en-GB" sz="900" dirty="0"/>
            </a:br>
            <a:r>
              <a:rPr lang="en-GB" sz="900" dirty="0"/>
              <a:t>• Further Education college courses</a:t>
            </a:r>
            <a:br>
              <a:rPr lang="en-GB" sz="900" dirty="0"/>
            </a:br>
            <a:r>
              <a:rPr lang="en-GB" sz="900" dirty="0"/>
              <a:t>• Apprenticeships or vocational training</a:t>
            </a:r>
            <a:br>
              <a:rPr lang="en-GB" sz="900" dirty="0"/>
            </a:br>
            <a:r>
              <a:rPr lang="en-GB" sz="900" dirty="0"/>
              <a:t>• Employment with training</a:t>
            </a:r>
            <a:br>
              <a:rPr lang="en-GB" sz="900" dirty="0"/>
            </a:br>
            <a:r>
              <a:rPr lang="en-GB" sz="900" dirty="0"/>
              <a:t>• Specialist pathways such as construction, engineering, health or public services</a:t>
            </a:r>
            <a:br>
              <a:rPr lang="en-GB" sz="900" dirty="0"/>
            </a:br>
            <a:br>
              <a:rPr lang="en-GB" sz="900" dirty="0"/>
            </a:br>
            <a:br>
              <a:rPr lang="en-GB" sz="900" dirty="0"/>
            </a:br>
            <a:r>
              <a:rPr lang="en-GB" sz="900" b="1" dirty="0"/>
              <a:t>Equality and Inclusion – </a:t>
            </a:r>
            <a:r>
              <a:rPr lang="en-GB" sz="900" b="1" dirty="0" err="1"/>
              <a:t>EqualX</a:t>
            </a:r>
            <a:r>
              <a:rPr lang="en-GB" sz="900" b="1" dirty="0"/>
              <a:t> Programme</a:t>
            </a:r>
            <a:br>
              <a:rPr lang="en-GB" sz="900" b="1" dirty="0"/>
            </a:br>
            <a:r>
              <a:rPr lang="en-GB" sz="900" dirty="0"/>
              <a:t>The careers programme promotes equality and inclusion through the </a:t>
            </a:r>
            <a:r>
              <a:rPr lang="en-GB" sz="900" b="1" dirty="0" err="1"/>
              <a:t>EqualX</a:t>
            </a:r>
            <a:r>
              <a:rPr lang="en-GB" sz="900" b="1" dirty="0"/>
              <a:t> programme</a:t>
            </a:r>
            <a:r>
              <a:rPr lang="en-GB" sz="900" dirty="0"/>
              <a:t>, which helps students:</a:t>
            </a:r>
            <a:br>
              <a:rPr lang="en-GB" sz="900" dirty="0"/>
            </a:br>
            <a:r>
              <a:rPr lang="en-GB" sz="900" dirty="0"/>
              <a:t>• Challenge gender stereotypes in careers</a:t>
            </a:r>
            <a:br>
              <a:rPr lang="en-GB" sz="900" dirty="0"/>
            </a:br>
            <a:r>
              <a:rPr lang="en-GB" sz="900" dirty="0"/>
              <a:t>• Explore non-traditional career pathways</a:t>
            </a:r>
            <a:br>
              <a:rPr lang="en-GB" sz="900" dirty="0"/>
            </a:br>
            <a:r>
              <a:rPr lang="en-GB" sz="900" dirty="0"/>
              <a:t>• Develop aspirations regardless of background</a:t>
            </a:r>
            <a:br>
              <a:rPr lang="en-GB" sz="900" dirty="0"/>
            </a:br>
            <a:r>
              <a:rPr lang="en-GB" sz="900" dirty="0"/>
              <a:t>• Understand the value of diversity in the workplace</a:t>
            </a:r>
            <a:br>
              <a:rPr lang="en-GB" sz="900" dirty="0"/>
            </a:br>
            <a:r>
              <a:rPr lang="en-GB" sz="900" dirty="0"/>
              <a:t>This ensures all students have equal access to career opportunities.</a:t>
            </a:r>
            <a:br>
              <a:rPr lang="en-GB" sz="900" dirty="0"/>
            </a:br>
            <a:br>
              <a:rPr lang="en-GB" sz="900" dirty="0"/>
            </a:br>
            <a:br>
              <a:rPr lang="en-GB" sz="900" dirty="0"/>
            </a:br>
            <a:r>
              <a:rPr lang="en-GB" sz="900" b="1" dirty="0"/>
              <a:t>How Our Programme Meets the Gatsby Benchmarks</a:t>
            </a:r>
            <a:br>
              <a:rPr lang="en-GB" sz="900" b="1" dirty="0"/>
            </a:br>
            <a:r>
              <a:rPr lang="en-GB" sz="900" dirty="0"/>
              <a:t>Our careers programme is designed to meet all </a:t>
            </a:r>
            <a:r>
              <a:rPr lang="en-GB" sz="900" b="1" dirty="0"/>
              <a:t>eight Gatsby Benchmarks</a:t>
            </a:r>
            <a:r>
              <a:rPr lang="en-GB" sz="900" dirty="0"/>
              <a:t>.</a:t>
            </a:r>
            <a:br>
              <a:rPr lang="en-GB" sz="900" dirty="0"/>
            </a:br>
            <a:r>
              <a:rPr lang="en-GB" sz="900" dirty="0"/>
              <a:t>Students benefit from:</a:t>
            </a:r>
            <a:br>
              <a:rPr lang="en-GB" sz="900" dirty="0"/>
            </a:br>
            <a:r>
              <a:rPr lang="en-GB" sz="900" dirty="0"/>
              <a:t>• A stable careers programme (Benchmark 1)</a:t>
            </a:r>
            <a:br>
              <a:rPr lang="en-GB" sz="900" dirty="0"/>
            </a:br>
            <a:r>
              <a:rPr lang="en-GB" sz="900" dirty="0"/>
              <a:t>• Access to labour market information (Benchmark 2)</a:t>
            </a:r>
            <a:br>
              <a:rPr lang="en-GB" sz="900" dirty="0"/>
            </a:br>
            <a:r>
              <a:rPr lang="en-GB" sz="900" dirty="0"/>
              <a:t>• Individual support tailored to their needs (Benchmark 3)</a:t>
            </a:r>
            <a:br>
              <a:rPr lang="en-GB" sz="900" dirty="0"/>
            </a:br>
            <a:r>
              <a:rPr lang="en-GB" sz="900" dirty="0"/>
              <a:t>• Careers learning linked across subjects (Benchmark 4)</a:t>
            </a:r>
            <a:br>
              <a:rPr lang="en-GB" sz="900" dirty="0"/>
            </a:br>
            <a:r>
              <a:rPr lang="en-GB" sz="900" dirty="0"/>
              <a:t>• Encounters with employers (Benchmark 5)</a:t>
            </a:r>
            <a:br>
              <a:rPr lang="en-GB" sz="900" dirty="0"/>
            </a:br>
            <a:r>
              <a:rPr lang="en-GB" sz="900" dirty="0"/>
              <a:t>• Experiences of workplaces (Benchmark 6)</a:t>
            </a:r>
            <a:br>
              <a:rPr lang="en-GB" sz="900" dirty="0"/>
            </a:br>
            <a:r>
              <a:rPr lang="en-GB" sz="900" dirty="0"/>
              <a:t>• Encounters with further and higher education providers (Benchmark 7)</a:t>
            </a:r>
            <a:br>
              <a:rPr lang="en-GB" sz="900" dirty="0"/>
            </a:br>
            <a:r>
              <a:rPr lang="en-GB" sz="900" dirty="0"/>
              <a:t>• Personal careers guidance (Benchmark 8)</a:t>
            </a:r>
            <a:br>
              <a:rPr lang="en-GB" sz="900" dirty="0"/>
            </a:br>
            <a:br>
              <a:rPr lang="en-GB" sz="900" dirty="0"/>
            </a:br>
            <a:r>
              <a:rPr lang="en-GB" sz="900" dirty="0"/>
              <a:t>.</a:t>
            </a:r>
          </a:p>
        </p:txBody>
      </p:sp>
    </p:spTree>
    <p:extLst>
      <p:ext uri="{BB962C8B-B14F-4D97-AF65-F5344CB8AC3E}">
        <p14:creationId xmlns:p14="http://schemas.microsoft.com/office/powerpoint/2010/main" val="256389133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27d63c0-a91d-468f-8beb-b42e7b3cbcc6">
      <Terms xmlns="http://schemas.microsoft.com/office/infopath/2007/PartnerControls"/>
    </lcf76f155ced4ddcb4097134ff3c332f>
    <TaxCatchAll xmlns="ca4b3f63-6cc9-4abf-8d16-18ac07bdee4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4C2A072483E6E4E9500C739B2D117EE" ma:contentTypeVersion="14" ma:contentTypeDescription="Create a new document." ma:contentTypeScope="" ma:versionID="9051bce2217de42a7570f701382d323f">
  <xsd:schema xmlns:xsd="http://www.w3.org/2001/XMLSchema" xmlns:xs="http://www.w3.org/2001/XMLSchema" xmlns:p="http://schemas.microsoft.com/office/2006/metadata/properties" xmlns:ns2="227d63c0-a91d-468f-8beb-b42e7b3cbcc6" xmlns:ns3="ca4b3f63-6cc9-4abf-8d16-18ac07bdee41" targetNamespace="http://schemas.microsoft.com/office/2006/metadata/properties" ma:root="true" ma:fieldsID="ce2affabfd57306050e4ea2664e3c0fe" ns2:_="" ns3:_="">
    <xsd:import namespace="227d63c0-a91d-468f-8beb-b42e7b3cbcc6"/>
    <xsd:import namespace="ca4b3f63-6cc9-4abf-8d16-18ac07bdee4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3:TaxCatchAll" minOccurs="0"/>
                <xsd:element ref="ns2:MediaServiceGenerationTime" minOccurs="0"/>
                <xsd:element ref="ns2:MediaServiceEventHashCode" minOccurs="0"/>
                <xsd:element ref="ns2:MediaLengthInSeconds" minOccurs="0"/>
                <xsd:element ref="ns2:lcf76f155ced4ddcb4097134ff3c332f"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27d63c0-a91d-468f-8beb-b42e7b3cbc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73211bbb-913f-4941-9941-eb1889d12e8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4b3f63-6cc9-4abf-8d16-18ac07bdee41"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9f7e90a-4446-444c-b182-e9a9ef397c69}" ma:internalName="TaxCatchAll" ma:showField="CatchAllData" ma:web="ca4b3f63-6cc9-4abf-8d16-18ac07bdee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0F2EB1-64D2-4737-97BF-E2872DEBEF0A}">
  <ds:schemaRefs>
    <ds:schemaRef ds:uri="http://purl.org/dc/elements/1.1/"/>
    <ds:schemaRef ds:uri="227d63c0-a91d-468f-8beb-b42e7b3cbcc6"/>
    <ds:schemaRef ds:uri="ca4b3f63-6cc9-4abf-8d16-18ac07bdee41"/>
    <ds:schemaRef ds:uri="http://schemas.microsoft.com/office/infopath/2007/PartnerControls"/>
    <ds:schemaRef ds:uri="http://www.w3.org/XML/1998/namespace"/>
    <ds:schemaRef ds:uri="http://schemas.openxmlformats.org/package/2006/metadata/core-properties"/>
    <ds:schemaRef ds:uri="http://purl.org/dc/terms/"/>
    <ds:schemaRef ds:uri="http://purl.org/dc/dcmitype/"/>
    <ds:schemaRef ds:uri="http://schemas.microsoft.com/office/2006/documentManagement/types"/>
    <ds:schemaRef ds:uri="http://schemas.microsoft.com/office/2006/metadata/properties"/>
  </ds:schemaRefs>
</ds:datastoreItem>
</file>

<file path=customXml/itemProps2.xml><?xml version="1.0" encoding="utf-8"?>
<ds:datastoreItem xmlns:ds="http://schemas.openxmlformats.org/officeDocument/2006/customXml" ds:itemID="{A776330B-4AE4-4F0D-9E8A-F49602B0F0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27d63c0-a91d-468f-8beb-b42e7b3cbcc6"/>
    <ds:schemaRef ds:uri="ca4b3f63-6cc9-4abf-8d16-18ac07bdee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0606C3-4082-4120-A76E-8FBBB69A78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1160</TotalTime>
  <Words>1370</Words>
  <Application>Microsoft Office PowerPoint</Application>
  <PresentationFormat>Custom</PresentationFormat>
  <Paragraphs>72</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Arial</vt:lpstr>
      <vt:lpstr>Calibri</vt:lpstr>
      <vt:lpstr>Calibri Light</vt:lpstr>
      <vt:lpstr>Office Theme</vt:lpstr>
      <vt:lpstr>PowerPoint Presentation</vt:lpstr>
      <vt:lpstr>Careers Curriculum Overview (KS3–KS4) Our Careers Programme supports all pupils from Year 7 to Year 11 to develop the knowledge, skills and confidence needed to make informed decisions about their future.  The programme follows the Gatsby Benchmarks for good career guidance, the Department for Education statutory guidance for careers education, and promotes equality of opportunity through the EqualX programme, which challenges stereotypes and encourages inclusive career aspirations. The programme focuses on three key stages of career development: KS3 – Career Awareness and Aspirations Students explore their interests, strengths and the wide range of opportunities available to them. KS4 – Pathways and Preparation Students prepare for the next stage of education, training or employment through practical experiences and personalised guidance. Year 11 – Transition and Destinations Students receive support with applications and preparation for their next step. All students receive: • Careers education through the curriculum • Encounters with employers and workplaces • Access to up-to-date labour market information • Personal guidance from a qualified careers adviser • Opportunities to experience workplaces and further education providers   Key Stage 3 – Career Awareness (Years 7–9) During KS3, the focus is on helping students understand themselves and explore future possibilities. Students will: • Identify personal strengths, interests and values • Learn about different jobs and career sectors • Develop employability skills such as teamwork and communication • Explore pathways including apprenticeships, college and training routes • Meet employers and hear about real careers Students also take part in the EqualX programme, which promotes equality and challenges stereotypes about who certain jobs are for.   Work Experience and Employer Encounters Students will have a range of experiences with employers and workplaces throughout KS3 and KS4. Year 7 – Introduction to the World of Work Students will experience: • Employer talks and workshops • Careers lessons linked to curriculum subjects • Activities during National Careers Week • Introduction to different job sectors There is no formal work experience placement in Year 7, but students will begin learning about workplaces and employment skills.   Year 8 – Exploring Opportunities Students will experience: • Employer encounters and career talks • Labour Market Information sessions • Careers workshops exploring different industries • EqualX aspiration activities Students will begin exploring how education links to careers. There is no formal work placement yet, but students may take part in a minimum of 1 workplace visits or employer-led activities.   Year 9 – Preparing for Choices Students begin preparing for future pathways. Students will receive: • Careers lessons about post-16 options • Employer encounters and sector talks • Labour market information sessions • One-to-one careers guidance interview Students may take part in short workplace insight visits or employer engagement activities to understand the world of work.   Key Stage 4 – Pathways and Preparation (Years 10–11) At KS4 students begin preparing directly for employment, training or further education. The careers programme includes: • Work experience placements • Employer encounters and workplace visits • Careers fairs and apprenticeship events • CV writing and interview preparation • College visits and taster sessions • Personal guidance with a careers adviser This ensures students meet Gatsby Benchmark 6 – experiences of workplaces and Benchmark 7 – encounters with further education providers.   Year 10 – Work Experience and Career Preparation Year 10 students will take part in a formal work experience placement. Parents can expect: • Work experience preparation sessions in the Spring term • Support with identifying suitable placements • Workplace expectations and safety guidance • A one-week work experience placement during the Summer term  Students will also take part in: • Careers fairs • Mock interviews with employers • CV writing and employability workshops • College visits and taster days This provides valuable experience of real workplaces and helps students develop employability skills.   Year 11 – Transition to Post-16 In Year 11 the focus is on supporting students to secure their next destination. Students will receive: • Personal careers guidance interviews • Support with college and apprenticeship applications • College visits and transition support • Apprenticeship information sessions • Employer workshops The school will also track destinations to ensure every student moves into education, employment or training after leaving school.   Post-16 Pathways After Year 11, students may move into: • Further Education college courses • Apprenticeships or vocational training • Employment with training • Specialist pathways such as construction, engineering, health or public services   Equality and Inclusion – EqualX Programme The careers programme promotes equality and inclusion through the EqualX programme, which helps students: • Challenge gender stereotypes in careers • Explore non-traditional career pathways • Develop aspirations regardless of background • Understand the value of diversity in the workplace This ensures all students have equal access to career opportunities.   How Our Programme Meets the Gatsby Benchmarks Our careers programme is designed to meet all eight Gatsby Benchmarks. Students benefit from: • A stable careers programme (Benchmark 1) • Access to labour market information (Benchmark 2) • Individual support tailored to their needs (Benchmark 3) • Careers learning linked across subjects (Benchmark 4) • Encounters with employers (Benchmark 5) • Experiences of workplaces (Benchmark 6) • Encounters with further and higher education providers (Benchmark 7) • Personal careers guidance (Benchmark 8)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Joanne Ryan</dc:creator>
  <cp:lastModifiedBy>Louise McPhee</cp:lastModifiedBy>
  <cp:revision>18</cp:revision>
  <dcterms:modified xsi:type="dcterms:W3CDTF">2026-03-17T09:20:22Z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1050800</vt:r8>
  </property>
  <property fmtid="{D5CDD505-2E9C-101B-9397-08002B2CF9AE}" pid="3" name="MediaServiceImageTags">
    <vt:lpwstr/>
  </property>
  <property fmtid="{D5CDD505-2E9C-101B-9397-08002B2CF9AE}" pid="4" name="xd_ProgID">
    <vt:lpwstr/>
  </property>
  <property fmtid="{D5CDD505-2E9C-101B-9397-08002B2CF9AE}" pid="5" name="ContentTypeId">
    <vt:lpwstr>0x01010074C2A072483E6E4E9500C739B2D117EE</vt:lpwstr>
  </property>
  <property fmtid="{D5CDD505-2E9C-101B-9397-08002B2CF9AE}" pid="6" name="ComplianceAssetId">
    <vt:lpwstr/>
  </property>
  <property fmtid="{D5CDD505-2E9C-101B-9397-08002B2CF9AE}" pid="7" name="TemplateUrl">
    <vt:lpwstr/>
  </property>
  <property fmtid="{D5CDD505-2E9C-101B-9397-08002B2CF9AE}" pid="8" name="_ExtendedDescription">
    <vt:lpwstr/>
  </property>
  <property fmtid="{D5CDD505-2E9C-101B-9397-08002B2CF9AE}" pid="9" name="TriggerFlowInfo">
    <vt:lpwstr/>
  </property>
  <property fmtid="{D5CDD505-2E9C-101B-9397-08002B2CF9AE}" pid="10" name="xd_Signature">
    <vt:bool>false</vt:bool>
  </property>
  <property fmtid="{D5CDD505-2E9C-101B-9397-08002B2CF9AE}" pid="11" name="MSIP_Label_67e08e62-16ad-4613-967d-21554f0d2219_Enabled">
    <vt:lpwstr>true</vt:lpwstr>
  </property>
  <property fmtid="{D5CDD505-2E9C-101B-9397-08002B2CF9AE}" pid="12" name="MSIP_Label_67e08e62-16ad-4613-967d-21554f0d2219_SetDate">
    <vt:lpwstr>2026-03-16T17:35:04Z</vt:lpwstr>
  </property>
  <property fmtid="{D5CDD505-2E9C-101B-9397-08002B2CF9AE}" pid="13" name="MSIP_Label_67e08e62-16ad-4613-967d-21554f0d2219_Method">
    <vt:lpwstr>Standard</vt:lpwstr>
  </property>
  <property fmtid="{D5CDD505-2E9C-101B-9397-08002B2CF9AE}" pid="14" name="MSIP_Label_67e08e62-16ad-4613-967d-21554f0d2219_Name">
    <vt:lpwstr>defa4170-0d19-0005-0004-bc88714345d2</vt:lpwstr>
  </property>
  <property fmtid="{D5CDD505-2E9C-101B-9397-08002B2CF9AE}" pid="15" name="MSIP_Label_67e08e62-16ad-4613-967d-21554f0d2219_SiteId">
    <vt:lpwstr>cb811789-d752-4ec2-8215-356e22c04d4f</vt:lpwstr>
  </property>
  <property fmtid="{D5CDD505-2E9C-101B-9397-08002B2CF9AE}" pid="16" name="MSIP_Label_67e08e62-16ad-4613-967d-21554f0d2219_ActionId">
    <vt:lpwstr>00c25f14-d174-4de3-869b-c53b0993e7f8</vt:lpwstr>
  </property>
  <property fmtid="{D5CDD505-2E9C-101B-9397-08002B2CF9AE}" pid="17" name="MSIP_Label_67e08e62-16ad-4613-967d-21554f0d2219_ContentBits">
    <vt:lpwstr>0</vt:lpwstr>
  </property>
  <property fmtid="{D5CDD505-2E9C-101B-9397-08002B2CF9AE}" pid="18" name="MSIP_Label_67e08e62-16ad-4613-967d-21554f0d2219_Tag">
    <vt:lpwstr>10, 3, 0, 1</vt:lpwstr>
  </property>
</Properties>
</file>