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397" autoAdjust="0"/>
    <p:restoredTop sz="94660"/>
  </p:normalViewPr>
  <p:slideViewPr>
    <p:cSldViewPr snapToGrid="0">
      <p:cViewPr varScale="1">
        <p:scale>
          <a:sx n="71" d="100"/>
          <a:sy n="71" d="100"/>
        </p:scale>
        <p:origin x="126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AC48306-B7CA-4F8A-8C78-30180885EC8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1444F6-B866-40B8-98DC-AB03F62DA7A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590537-3E58-4815-B8F7-A6A91F9C9072}" type="datetimeFigureOut">
              <a:rPr lang="en-GB" smtClean="0"/>
              <a:t>24/11/2020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193317-5B0A-47F5-A6B2-C0B0F171B87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CE2FD3-F5B9-4928-A1CA-19F3BDEA6B1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04CD60-5B87-4FE7-B85A-4AB7C995D3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55422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F5CA2E-9B32-41CC-8E09-B3687C1B565A}" type="datetimeFigureOut">
              <a:rPr lang="en-GB" smtClean="0"/>
              <a:t>24/11/2020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90F373-F324-485C-8B7D-1F94F90EC7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96908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8CF16-EF90-4248-BECD-908CDF03AB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0519" y="115888"/>
            <a:ext cx="11506201" cy="1441450"/>
          </a:xfrm>
          <a:solidFill>
            <a:schemeClr val="accent1"/>
          </a:solidFill>
          <a:ln>
            <a:solidFill>
              <a:schemeClr val="tx1"/>
            </a:solidFill>
          </a:ln>
        </p:spPr>
        <p:txBody>
          <a:bodyPr anchor="b">
            <a:norm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5501AB-21B9-4BDC-9E02-77D2530E71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0519" y="1665287"/>
            <a:ext cx="11506201" cy="5054917"/>
          </a:xfrm>
          <a:solidFill>
            <a:schemeClr val="accent2"/>
          </a:solidFill>
          <a:ln>
            <a:solidFill>
              <a:schemeClr val="tx1"/>
            </a:solidFill>
          </a:ln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624572"/>
      </p:ext>
    </p:extLst>
  </p:cSld>
  <p:clrMapOvr>
    <a:masterClrMapping/>
  </p:clrMapOvr>
  <p:hf sldNum="0"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51781-5FDE-4D5A-B518-68972E391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364" y="136525"/>
            <a:ext cx="11476355" cy="15541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784E7A-3664-4052-B940-9EA1214228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5280" y="1813559"/>
            <a:ext cx="5662295" cy="69151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E25296-A58F-4087-B326-FD6DA64C4A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7506" y="2627945"/>
            <a:ext cx="5640069" cy="40935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28A657-290C-4F0D-8F32-E6DF9B891A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13559"/>
            <a:ext cx="5662294" cy="6915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611638-91E7-4074-ADD1-7A473074CA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626673"/>
            <a:ext cx="5662295" cy="40935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6085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D88CA-7521-4411-B1F8-5710A68CD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683" y="136525"/>
            <a:ext cx="3932237" cy="1600200"/>
          </a:xfrm>
          <a:solidFill>
            <a:schemeClr val="accent1"/>
          </a:solidFill>
          <a:ln>
            <a:solidFill>
              <a:schemeClr val="tx1"/>
            </a:solidFill>
          </a:ln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412F0F-250C-4142-BA5B-3663FAF8E2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9788" y="151132"/>
            <a:ext cx="7206932" cy="6569071"/>
          </a:xfrm>
          <a:solidFill>
            <a:schemeClr val="accent1"/>
          </a:solidFill>
          <a:ln>
            <a:solidFill>
              <a:schemeClr val="tx1"/>
            </a:solidFill>
          </a:ln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D610F5-DD0D-483D-BC5D-67C4957DDA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35279" y="1859280"/>
            <a:ext cx="3977641" cy="4862195"/>
          </a:xfrm>
          <a:solidFill>
            <a:schemeClr val="accent2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31108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D7025-B06D-4D32-8726-A11467264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01DAAF-BC31-4342-938D-C99835957A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99227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9EEC75-947C-4DC3-8CE3-DDB4A02897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DB54B5-A2F2-402F-A0BC-D28049D2D3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0981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64B70-BEF6-45D5-A086-3599E5E2673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0B425A-48BC-464B-A80F-561E4B063D9B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/>
          </a:solidFill>
          <a:ln>
            <a:solidFill>
              <a:schemeClr val="tx1"/>
            </a:solidFill>
          </a:ln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152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wo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BD74EF-464F-470E-A868-D3CD837BC0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4170" y="136525"/>
            <a:ext cx="11512550" cy="1265555"/>
          </a:xfrm>
          <a:solidFill>
            <a:schemeClr val="accent3"/>
          </a:solidFill>
          <a:ln>
            <a:solidFill>
              <a:schemeClr val="tx1"/>
            </a:solidFill>
          </a:ln>
        </p:spPr>
        <p:txBody>
          <a:bodyPr/>
          <a:lstStyle>
            <a:lvl1pPr marL="342900" indent="-342900">
              <a:buSzPct val="200000"/>
              <a:buFontTx/>
              <a:buBlip>
                <a:blip r:embed="rId2"/>
              </a:buBlip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273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1B3DD-1EFE-4210-B3E3-E7260846F5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solidFill>
            <a:schemeClr val="accent4"/>
          </a:solidFill>
          <a:ln>
            <a:solidFill>
              <a:schemeClr val="tx1"/>
            </a:solidFill>
          </a:ln>
        </p:spPr>
        <p:txBody>
          <a:bodyPr/>
          <a:lstStyle>
            <a:lvl1pPr marL="571500" indent="-571500" algn="l">
              <a:buSzPct val="300000"/>
              <a:buFontTx/>
              <a:buBlip>
                <a:blip r:embed="rId2"/>
              </a:buBlip>
              <a:defRPr/>
            </a:lvl1pPr>
          </a:lstStyle>
          <a:p>
            <a:r>
              <a:rPr lang="en-US" dirty="0"/>
              <a:t>	Click to edit Master title style</a:t>
            </a:r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4578B2-5FBB-4265-B20E-C278A11CD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AB31B-E9E2-4B9F-852B-9EE764C8E13E}" type="datetime4">
              <a:rPr lang="en-GB" smtClean="0"/>
              <a:t>24 November 2020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8219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homewor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8BC2C-B9CE-4201-8CFE-6A62107FD4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0040" y="129541"/>
            <a:ext cx="11536680" cy="1165860"/>
          </a:xfrm>
          <a:solidFill>
            <a:schemeClr val="accent5"/>
          </a:solidFill>
          <a:ln>
            <a:solidFill>
              <a:schemeClr val="tx1"/>
            </a:solidFill>
          </a:ln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Homework – on Class Charts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7625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3A084-0881-448B-BF18-80E9AF44CE8D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005984-FFA2-4336-8976-CDBE2963A4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5280" y="1641474"/>
            <a:ext cx="5699760" cy="5078730"/>
          </a:xfrm>
          <a:solidFill>
            <a:schemeClr val="accent2"/>
          </a:solidFill>
          <a:ln>
            <a:solidFill>
              <a:schemeClr val="tx1"/>
            </a:solidFill>
          </a:ln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A70417-6011-4C9D-AD09-2B8BC349C4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41474"/>
            <a:ext cx="5684520" cy="5078730"/>
          </a:xfrm>
          <a:solidFill>
            <a:schemeClr val="accent2"/>
          </a:solidFill>
          <a:ln>
            <a:solidFill>
              <a:schemeClr val="tx1"/>
            </a:solidFill>
          </a:ln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7739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1CA26E-7D99-4E02-954D-F09300617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AB31B-E9E2-4B9F-852B-9EE764C8E13E}" type="datetime4">
              <a:rPr lang="en-GB" smtClean="0"/>
              <a:t>24 November 2020</a:t>
            </a:fld>
            <a:endParaRPr lang="en-GB" dirty="0"/>
          </a:p>
        </p:txBody>
      </p:sp>
      <p:pic>
        <p:nvPicPr>
          <p:cNvPr id="5" name="Picture 4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46B4AB21-F260-4E15-8951-B451B2AD9A5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479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ABDD2-7AD3-4F2B-BC16-26BD61C50B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280" y="136525"/>
            <a:ext cx="4312920" cy="1600200"/>
          </a:xfrm>
          <a:solidFill>
            <a:schemeClr val="accent1"/>
          </a:solidFill>
          <a:ln>
            <a:solidFill>
              <a:schemeClr val="tx1"/>
            </a:solidFill>
          </a:ln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377BA4-194C-4AE4-B53D-88BE0C021B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802188" y="136525"/>
            <a:ext cx="7054532" cy="6583679"/>
          </a:xfrm>
          <a:ln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ABCFDA-D124-4A7E-8C2E-E2ECB6C733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35280" y="1889759"/>
            <a:ext cx="4312920" cy="4831715"/>
          </a:xfrm>
          <a:solidFill>
            <a:schemeClr val="accent2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48952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7234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76E1B4-DFCB-4D5A-80ED-2112D3B08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40" y="129540"/>
            <a:ext cx="11536680" cy="133254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3A9791-32FC-4B4F-BE9C-2D163A607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0039" y="1551303"/>
            <a:ext cx="11536681" cy="5168901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B2A2E9-A696-4FC4-861A-5D89560F27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113520" y="13779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CD1AB31B-E9E2-4B9F-852B-9EE764C8E13E}" type="datetime4">
              <a:rPr lang="en-GB" smtClean="0"/>
              <a:t>24 November 2020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4681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1" r:id="rId4"/>
    <p:sldLayoutId id="2147483654" r:id="rId5"/>
    <p:sldLayoutId id="2147483652" r:id="rId6"/>
    <p:sldLayoutId id="2147483662" r:id="rId7"/>
    <p:sldLayoutId id="2147483657" r:id="rId8"/>
    <p:sldLayoutId id="2147483655" r:id="rId9"/>
    <p:sldLayoutId id="2147483653" r:id="rId10"/>
    <p:sldLayoutId id="2147483656" r:id="rId11"/>
    <p:sldLayoutId id="2147483658" r:id="rId12"/>
    <p:sldLayoutId id="2147483659" r:id="rId1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8275" indent="-168275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ln>
            <a:solidFill>
              <a:schemeClr val="tx1"/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168275" indent="-168275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800" kern="1200">
          <a:ln>
            <a:solidFill>
              <a:schemeClr val="tx1"/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168275" indent="-168275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800" kern="1200">
          <a:ln>
            <a:solidFill>
              <a:schemeClr val="tx1"/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68275" indent="-168275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800" kern="1200">
          <a:ln>
            <a:solidFill>
              <a:schemeClr val="tx1"/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68275" indent="-168275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800" kern="1200">
          <a:ln>
            <a:solidFill>
              <a:schemeClr val="tx1"/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247" userDrawn="1">
          <p15:clr>
            <a:srgbClr val="F26B43"/>
          </p15:clr>
        </p15:guide>
        <p15:guide id="2" pos="98" userDrawn="1">
          <p15:clr>
            <a:srgbClr val="F26B43"/>
          </p15:clr>
        </p15:guide>
        <p15:guide id="4" pos="7582" userDrawn="1">
          <p15:clr>
            <a:srgbClr val="F26B43"/>
          </p15:clr>
        </p15:guide>
        <p15:guide id="5" orient="horz" pos="73" userDrawn="1">
          <p15:clr>
            <a:srgbClr val="F26B43"/>
          </p15:clr>
        </p15:guide>
        <p15:guide id="6" orient="horz" pos="98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>
            <a:extLst>
              <a:ext uri="{FF2B5EF4-FFF2-40B4-BE49-F238E27FC236}">
                <a16:creationId xmlns:a16="http://schemas.microsoft.com/office/drawing/2014/main" id="{1E415521-00FA-43D2-8506-07C4471B35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16380" y="1175663"/>
            <a:ext cx="11430912" cy="51235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A79DEAD-7198-48CC-8044-281612BC49FD}"/>
              </a:ext>
            </a:extLst>
          </p:cNvPr>
          <p:cNvSpPr txBox="1"/>
          <p:nvPr/>
        </p:nvSpPr>
        <p:spPr>
          <a:xfrm>
            <a:off x="346229" y="67055"/>
            <a:ext cx="115320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u="sng" dirty="0">
                <a:latin typeface="Century Gothic" panose="020B0502020202020204" pitchFamily="34" charset="0"/>
              </a:rPr>
              <a:t>The Path through Science in </a:t>
            </a:r>
            <a:r>
              <a:rPr lang="en-GB" sz="1400" b="1" u="sng" dirty="0" smtClean="0">
                <a:latin typeface="Century Gothic" panose="020B0502020202020204" pitchFamily="34" charset="0"/>
              </a:rPr>
              <a:t>KS4 </a:t>
            </a:r>
            <a:r>
              <a:rPr lang="en-GB" sz="1400" b="1" u="sng" dirty="0">
                <a:latin typeface="Century Gothic" panose="020B0502020202020204" pitchFamily="34" charset="0"/>
              </a:rPr>
              <a:t>at </a:t>
            </a:r>
            <a:r>
              <a:rPr lang="en-GB" sz="1400" b="1" u="sng" dirty="0" err="1">
                <a:latin typeface="Century Gothic" panose="020B0502020202020204" pitchFamily="34" charset="0"/>
              </a:rPr>
              <a:t>Bishopton</a:t>
            </a:r>
            <a:r>
              <a:rPr lang="en-GB" sz="1400" b="1" u="sng" dirty="0">
                <a:latin typeface="Century Gothic" panose="020B0502020202020204" pitchFamily="34" charset="0"/>
              </a:rPr>
              <a:t> PRU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63B2A846-7DB5-41D1-8B05-3C94F877806E}"/>
              </a:ext>
            </a:extLst>
          </p:cNvPr>
          <p:cNvGrpSpPr/>
          <p:nvPr/>
        </p:nvGrpSpPr>
        <p:grpSpPr>
          <a:xfrm>
            <a:off x="-299761" y="395266"/>
            <a:ext cx="1546837" cy="1185344"/>
            <a:chOff x="288000" y="67054"/>
            <a:chExt cx="1546837" cy="1185344"/>
          </a:xfrm>
        </p:grpSpPr>
        <p:pic>
          <p:nvPicPr>
            <p:cNvPr id="30" name="Graphic 29" descr="Sign">
              <a:extLst>
                <a:ext uri="{FF2B5EF4-FFF2-40B4-BE49-F238E27FC236}">
                  <a16:creationId xmlns:a16="http://schemas.microsoft.com/office/drawing/2014/main" id="{8223A9BE-2537-4945-971E-0747BF900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>
              <a:off x="288000" y="67054"/>
              <a:ext cx="1531564" cy="1185344"/>
            </a:xfrm>
            <a:prstGeom prst="rect">
              <a:avLst/>
            </a:prstGeom>
          </p:spPr>
        </p:pic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17CFB2FD-EE70-47A0-8548-948D72F7DF48}"/>
                </a:ext>
              </a:extLst>
            </p:cNvPr>
            <p:cNvSpPr txBox="1"/>
            <p:nvPr/>
          </p:nvSpPr>
          <p:spPr>
            <a:xfrm>
              <a:off x="661460" y="402134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Year 10</a:t>
              </a:r>
              <a:endParaRPr lang="en-GB" sz="1400" dirty="0"/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F9274B43-44E9-4260-82BB-66450D90718A}"/>
              </a:ext>
            </a:extLst>
          </p:cNvPr>
          <p:cNvGrpSpPr/>
          <p:nvPr/>
        </p:nvGrpSpPr>
        <p:grpSpPr>
          <a:xfrm>
            <a:off x="2712106" y="3675520"/>
            <a:ext cx="1561646" cy="1185344"/>
            <a:chOff x="9660184" y="1251319"/>
            <a:chExt cx="1561646" cy="1185344"/>
          </a:xfrm>
        </p:grpSpPr>
        <p:pic>
          <p:nvPicPr>
            <p:cNvPr id="37" name="Graphic 36" descr="Sign">
              <a:extLst>
                <a:ext uri="{FF2B5EF4-FFF2-40B4-BE49-F238E27FC236}">
                  <a16:creationId xmlns:a16="http://schemas.microsoft.com/office/drawing/2014/main" id="{1FBE8098-6028-406E-B0FC-D0DF8C3367B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>
              <a:off x="9660184" y="1251319"/>
              <a:ext cx="1531564" cy="1185344"/>
            </a:xfrm>
            <a:prstGeom prst="rect">
              <a:avLst/>
            </a:prstGeom>
          </p:spPr>
        </p:pic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A1FE0135-7A76-4001-A870-C92CF16FD387}"/>
                </a:ext>
              </a:extLst>
            </p:cNvPr>
            <p:cNvSpPr txBox="1"/>
            <p:nvPr/>
          </p:nvSpPr>
          <p:spPr>
            <a:xfrm>
              <a:off x="10048453" y="1542173"/>
              <a:ext cx="117337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smtClean="0"/>
                <a:t>Year 11</a:t>
              </a:r>
              <a:endParaRPr lang="en-GB" sz="1400" dirty="0"/>
            </a:p>
          </p:txBody>
        </p:sp>
      </p:grpSp>
      <p:sp>
        <p:nvSpPr>
          <p:cNvPr id="35" name="Speech Bubble: Rectangle with Corners Rounded 34">
            <a:extLst>
              <a:ext uri="{FF2B5EF4-FFF2-40B4-BE49-F238E27FC236}">
                <a16:creationId xmlns:a16="http://schemas.microsoft.com/office/drawing/2014/main" id="{1AD4D163-4858-412B-9011-4FC816B63B2F}"/>
              </a:ext>
            </a:extLst>
          </p:cNvPr>
          <p:cNvSpPr/>
          <p:nvPr/>
        </p:nvSpPr>
        <p:spPr>
          <a:xfrm>
            <a:off x="973129" y="374832"/>
            <a:ext cx="1394169" cy="768150"/>
          </a:xfrm>
          <a:prstGeom prst="wedgeRoundRectCallout">
            <a:avLst>
              <a:gd name="adj1" fmla="val -50499"/>
              <a:gd name="adj2" fmla="val 90702"/>
              <a:gd name="adj3" fmla="val 16667"/>
            </a:avLst>
          </a:prstGeom>
          <a:solidFill>
            <a:srgbClr val="00B05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b="1" u="sng" dirty="0" smtClean="0">
                <a:solidFill>
                  <a:schemeClr val="bg1"/>
                </a:solidFill>
              </a:rPr>
              <a:t>Cells</a:t>
            </a:r>
          </a:p>
          <a:p>
            <a:r>
              <a:rPr lang="en-GB" sz="1000" b="1" dirty="0" smtClean="0">
                <a:solidFill>
                  <a:schemeClr val="bg1"/>
                </a:solidFill>
              </a:rPr>
              <a:t>Cell structure</a:t>
            </a:r>
          </a:p>
          <a:p>
            <a:r>
              <a:rPr lang="en-GB" sz="1000" b="1" dirty="0" smtClean="0">
                <a:solidFill>
                  <a:schemeClr val="bg1"/>
                </a:solidFill>
              </a:rPr>
              <a:t>Cell division</a:t>
            </a:r>
          </a:p>
          <a:p>
            <a:r>
              <a:rPr lang="en-GB" sz="1000" b="1" dirty="0" smtClean="0">
                <a:solidFill>
                  <a:schemeClr val="bg1"/>
                </a:solidFill>
              </a:rPr>
              <a:t>Transport in plants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b="1" dirty="0">
              <a:solidFill>
                <a:schemeClr val="tx1"/>
              </a:solidFill>
            </a:endParaRPr>
          </a:p>
        </p:txBody>
      </p:sp>
      <p:sp>
        <p:nvSpPr>
          <p:cNvPr id="45" name="Speech Bubble: Rectangle with Corners Rounded 44">
            <a:extLst>
              <a:ext uri="{FF2B5EF4-FFF2-40B4-BE49-F238E27FC236}">
                <a16:creationId xmlns:a16="http://schemas.microsoft.com/office/drawing/2014/main" id="{BD54BA61-ED65-49AC-8EE5-4DF4EE83EB0A}"/>
              </a:ext>
            </a:extLst>
          </p:cNvPr>
          <p:cNvSpPr/>
          <p:nvPr/>
        </p:nvSpPr>
        <p:spPr>
          <a:xfrm>
            <a:off x="4934166" y="440844"/>
            <a:ext cx="1447713" cy="874626"/>
          </a:xfrm>
          <a:prstGeom prst="wedgeRoundRectCallout">
            <a:avLst>
              <a:gd name="adj1" fmla="val -116907"/>
              <a:gd name="adj2" fmla="val 91975"/>
              <a:gd name="adj3" fmla="val 16667"/>
            </a:avLst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b="1" u="sng" dirty="0" smtClean="0">
                <a:solidFill>
                  <a:schemeClr val="bg1"/>
                </a:solidFill>
              </a:rPr>
              <a:t>Atomic structure + periodic table</a:t>
            </a:r>
          </a:p>
          <a:p>
            <a:r>
              <a:rPr lang="en-GB" sz="1000" b="1" dirty="0" smtClean="0">
                <a:solidFill>
                  <a:schemeClr val="bg1"/>
                </a:solidFill>
              </a:rPr>
              <a:t>Atoms</a:t>
            </a:r>
          </a:p>
          <a:p>
            <a:r>
              <a:rPr lang="en-GB" sz="1000" b="1" dirty="0" smtClean="0">
                <a:solidFill>
                  <a:schemeClr val="bg1"/>
                </a:solidFill>
              </a:rPr>
              <a:t>The periodic table</a:t>
            </a:r>
          </a:p>
          <a:p>
            <a:endParaRPr lang="en-GB" sz="1000" b="1" dirty="0">
              <a:solidFill>
                <a:srgbClr val="00B050"/>
              </a:solidFill>
            </a:endParaRPr>
          </a:p>
        </p:txBody>
      </p:sp>
      <p:sp>
        <p:nvSpPr>
          <p:cNvPr id="46" name="Speech Bubble: Rectangle with Corners Rounded 45">
            <a:extLst>
              <a:ext uri="{FF2B5EF4-FFF2-40B4-BE49-F238E27FC236}">
                <a16:creationId xmlns:a16="http://schemas.microsoft.com/office/drawing/2014/main" id="{8255BB5A-938C-483E-8835-916273A45720}"/>
              </a:ext>
            </a:extLst>
          </p:cNvPr>
          <p:cNvSpPr/>
          <p:nvPr/>
        </p:nvSpPr>
        <p:spPr>
          <a:xfrm>
            <a:off x="9139817" y="1378932"/>
            <a:ext cx="2907475" cy="833856"/>
          </a:xfrm>
          <a:prstGeom prst="wedgeRoundRectCallout">
            <a:avLst>
              <a:gd name="adj1" fmla="val -38396"/>
              <a:gd name="adj2" fmla="val 123429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b="1" u="sng" dirty="0" smtClean="0"/>
              <a:t>Electricity</a:t>
            </a:r>
          </a:p>
          <a:p>
            <a:r>
              <a:rPr lang="en-GB" sz="1000" b="1" dirty="0" smtClean="0"/>
              <a:t>Current, potential difference + resistance</a:t>
            </a:r>
          </a:p>
          <a:p>
            <a:r>
              <a:rPr lang="en-GB" sz="1000" b="1" dirty="0" smtClean="0"/>
              <a:t>Series + parallel</a:t>
            </a:r>
          </a:p>
          <a:p>
            <a:r>
              <a:rPr lang="en-GB" sz="1000" b="1" dirty="0" smtClean="0"/>
              <a:t>Domestic use + safety</a:t>
            </a:r>
          </a:p>
          <a:p>
            <a:r>
              <a:rPr lang="en-GB" sz="1000" b="1" dirty="0" smtClean="0"/>
              <a:t>Energy transfers</a:t>
            </a:r>
            <a:endParaRPr lang="en-GB" sz="1000" b="1" dirty="0"/>
          </a:p>
        </p:txBody>
      </p:sp>
      <p:sp>
        <p:nvSpPr>
          <p:cNvPr id="47" name="Speech Bubble: Rectangle with Corners Rounded 46">
            <a:extLst>
              <a:ext uri="{FF2B5EF4-FFF2-40B4-BE49-F238E27FC236}">
                <a16:creationId xmlns:a16="http://schemas.microsoft.com/office/drawing/2014/main" id="{FEF09791-C5CF-4974-9779-1A9772439DA9}"/>
              </a:ext>
            </a:extLst>
          </p:cNvPr>
          <p:cNvSpPr/>
          <p:nvPr/>
        </p:nvSpPr>
        <p:spPr>
          <a:xfrm>
            <a:off x="2530200" y="403538"/>
            <a:ext cx="2184390" cy="759985"/>
          </a:xfrm>
          <a:prstGeom prst="wedgeRoundRectCallout">
            <a:avLst>
              <a:gd name="adj1" fmla="val -68266"/>
              <a:gd name="adj2" fmla="val 118692"/>
              <a:gd name="adj3" fmla="val 16667"/>
            </a:avLst>
          </a:prstGeom>
          <a:solidFill>
            <a:srgbClr val="00B05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b="1" u="sng" dirty="0" smtClean="0">
                <a:solidFill>
                  <a:schemeClr val="bg1"/>
                </a:solidFill>
              </a:rPr>
              <a:t>Organisation</a:t>
            </a:r>
          </a:p>
          <a:p>
            <a:r>
              <a:rPr lang="en-GB" sz="1000" b="1" dirty="0" smtClean="0">
                <a:solidFill>
                  <a:schemeClr val="bg1"/>
                </a:solidFill>
              </a:rPr>
              <a:t>Principles of organisation</a:t>
            </a:r>
          </a:p>
          <a:p>
            <a:r>
              <a:rPr lang="en-GB" sz="1000" b="1" dirty="0" smtClean="0">
                <a:solidFill>
                  <a:schemeClr val="bg1"/>
                </a:solidFill>
              </a:rPr>
              <a:t>Tissue, organ + organ systems</a:t>
            </a:r>
          </a:p>
          <a:p>
            <a:endParaRPr lang="en-GB" sz="1000" b="1" dirty="0" smtClean="0">
              <a:solidFill>
                <a:srgbClr val="00B05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b="1" dirty="0">
              <a:solidFill>
                <a:schemeClr val="tx1"/>
              </a:solidFill>
            </a:endParaRPr>
          </a:p>
        </p:txBody>
      </p:sp>
      <p:sp>
        <p:nvSpPr>
          <p:cNvPr id="48" name="Speech Bubble: Rectangle with Corners Rounded 47">
            <a:extLst>
              <a:ext uri="{FF2B5EF4-FFF2-40B4-BE49-F238E27FC236}">
                <a16:creationId xmlns:a16="http://schemas.microsoft.com/office/drawing/2014/main" id="{3653A540-708E-43F8-92CA-BD6EB78F00E6}"/>
              </a:ext>
            </a:extLst>
          </p:cNvPr>
          <p:cNvSpPr/>
          <p:nvPr/>
        </p:nvSpPr>
        <p:spPr>
          <a:xfrm>
            <a:off x="6552516" y="382549"/>
            <a:ext cx="2358538" cy="1170711"/>
          </a:xfrm>
          <a:prstGeom prst="wedgeRoundRectCallout">
            <a:avLst>
              <a:gd name="adj1" fmla="val -71410"/>
              <a:gd name="adj2" fmla="val 62773"/>
              <a:gd name="adj3" fmla="val 16667"/>
            </a:avLst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b="1" u="sng" dirty="0" smtClean="0">
                <a:solidFill>
                  <a:schemeClr val="bg1"/>
                </a:solidFill>
              </a:rPr>
              <a:t>Bonding structure + properties of matter</a:t>
            </a:r>
          </a:p>
          <a:p>
            <a:r>
              <a:rPr lang="en-GB" sz="1000" b="1" dirty="0" smtClean="0">
                <a:solidFill>
                  <a:schemeClr val="bg1"/>
                </a:solidFill>
              </a:rPr>
              <a:t>Chemical bonds, ionic, covalent + metallic</a:t>
            </a:r>
          </a:p>
          <a:p>
            <a:r>
              <a:rPr lang="en-GB" sz="1000" b="1" dirty="0" smtClean="0">
                <a:solidFill>
                  <a:schemeClr val="bg1"/>
                </a:solidFill>
              </a:rPr>
              <a:t>Structure + properties</a:t>
            </a:r>
          </a:p>
          <a:p>
            <a:r>
              <a:rPr lang="en-GB" sz="1000" b="1" dirty="0" smtClean="0">
                <a:solidFill>
                  <a:schemeClr val="bg1"/>
                </a:solidFill>
              </a:rPr>
              <a:t>Carbon</a:t>
            </a:r>
          </a:p>
        </p:txBody>
      </p:sp>
      <p:sp>
        <p:nvSpPr>
          <p:cNvPr id="53" name="Speech Bubble: Rectangle with Corners Rounded 52">
            <a:extLst>
              <a:ext uri="{FF2B5EF4-FFF2-40B4-BE49-F238E27FC236}">
                <a16:creationId xmlns:a16="http://schemas.microsoft.com/office/drawing/2014/main" id="{19388088-33B1-4EB8-9DE2-A93E9354354C}"/>
              </a:ext>
            </a:extLst>
          </p:cNvPr>
          <p:cNvSpPr/>
          <p:nvPr/>
        </p:nvSpPr>
        <p:spPr>
          <a:xfrm>
            <a:off x="215015" y="4992693"/>
            <a:ext cx="2257767" cy="979649"/>
          </a:xfrm>
          <a:prstGeom prst="wedgeRoundRectCallout">
            <a:avLst>
              <a:gd name="adj1" fmla="val 76966"/>
              <a:gd name="adj2" fmla="val -18953"/>
              <a:gd name="adj3" fmla="val 16667"/>
            </a:avLst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b="1" dirty="0" smtClean="0"/>
              <a:t>The rate and extent of chemical change</a:t>
            </a:r>
          </a:p>
          <a:p>
            <a:r>
              <a:rPr lang="en-GB" sz="1000" b="1" dirty="0" smtClean="0"/>
              <a:t>Rate of reactions</a:t>
            </a:r>
          </a:p>
          <a:p>
            <a:r>
              <a:rPr lang="en-GB" sz="1000" b="1" dirty="0" smtClean="0"/>
              <a:t>Reversible reactions + dynamic equilibrium</a:t>
            </a:r>
          </a:p>
        </p:txBody>
      </p:sp>
      <p:sp>
        <p:nvSpPr>
          <p:cNvPr id="54" name="Speech Bubble: Rectangle with Corners Rounded 53">
            <a:extLst>
              <a:ext uri="{FF2B5EF4-FFF2-40B4-BE49-F238E27FC236}">
                <a16:creationId xmlns:a16="http://schemas.microsoft.com/office/drawing/2014/main" id="{01A8C8DB-99FC-4022-9E65-9943E9732110}"/>
              </a:ext>
            </a:extLst>
          </p:cNvPr>
          <p:cNvSpPr/>
          <p:nvPr/>
        </p:nvSpPr>
        <p:spPr>
          <a:xfrm>
            <a:off x="170762" y="2303030"/>
            <a:ext cx="2082037" cy="955712"/>
          </a:xfrm>
          <a:prstGeom prst="wedgeRoundRectCallout">
            <a:avLst>
              <a:gd name="adj1" fmla="val 93965"/>
              <a:gd name="adj2" fmla="val 175642"/>
              <a:gd name="adj3" fmla="val 16667"/>
            </a:avLst>
          </a:prstGeom>
          <a:solidFill>
            <a:srgbClr val="00B05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b="1" u="sng" dirty="0" smtClean="0"/>
              <a:t>Homeostasis</a:t>
            </a:r>
          </a:p>
          <a:p>
            <a:r>
              <a:rPr lang="en-GB" sz="1000" b="1" dirty="0" smtClean="0"/>
              <a:t>Homeostasis</a:t>
            </a:r>
          </a:p>
          <a:p>
            <a:r>
              <a:rPr lang="en-GB" sz="1000" b="1" dirty="0" smtClean="0"/>
              <a:t>The nervous system</a:t>
            </a:r>
          </a:p>
          <a:p>
            <a:r>
              <a:rPr lang="en-GB" sz="1000" b="1" dirty="0" smtClean="0"/>
              <a:t>Hormonal control in humans</a:t>
            </a:r>
          </a:p>
        </p:txBody>
      </p:sp>
      <p:sp>
        <p:nvSpPr>
          <p:cNvPr id="55" name="Speech Bubble: Rectangle with Corners Rounded 54">
            <a:extLst>
              <a:ext uri="{FF2B5EF4-FFF2-40B4-BE49-F238E27FC236}">
                <a16:creationId xmlns:a16="http://schemas.microsoft.com/office/drawing/2014/main" id="{F943FA77-D0C6-43BC-9BD8-8591B5898B65}"/>
              </a:ext>
            </a:extLst>
          </p:cNvPr>
          <p:cNvSpPr/>
          <p:nvPr/>
        </p:nvSpPr>
        <p:spPr>
          <a:xfrm>
            <a:off x="83993" y="4026154"/>
            <a:ext cx="2558311" cy="807088"/>
          </a:xfrm>
          <a:prstGeom prst="wedgeRoundRectCallout">
            <a:avLst>
              <a:gd name="adj1" fmla="val 66773"/>
              <a:gd name="adj2" fmla="val 38943"/>
              <a:gd name="adj3" fmla="val 16667"/>
            </a:avLst>
          </a:prstGeom>
          <a:solidFill>
            <a:srgbClr val="00B05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b="1" u="sng" dirty="0" smtClean="0"/>
              <a:t>Inheritance, variation and evolution</a:t>
            </a:r>
          </a:p>
          <a:p>
            <a:r>
              <a:rPr lang="en-GB" sz="1000" b="1" dirty="0" smtClean="0"/>
              <a:t>Reproduction</a:t>
            </a:r>
          </a:p>
          <a:p>
            <a:r>
              <a:rPr lang="en-GB" sz="1000" b="1" dirty="0" smtClean="0"/>
              <a:t>Variation + evolution</a:t>
            </a:r>
          </a:p>
          <a:p>
            <a:r>
              <a:rPr lang="en-GB" sz="1000" b="1" dirty="0" smtClean="0"/>
              <a:t>Development of genetics + evolution</a:t>
            </a:r>
          </a:p>
          <a:p>
            <a:r>
              <a:rPr lang="en-GB" sz="1000" b="1" dirty="0" smtClean="0"/>
              <a:t>Classification</a:t>
            </a:r>
            <a:endParaRPr lang="en-GB" sz="1000" b="1" dirty="0"/>
          </a:p>
        </p:txBody>
      </p:sp>
      <p:sp>
        <p:nvSpPr>
          <p:cNvPr id="56" name="Speech Bubble: Rectangle with Corners Rounded 55">
            <a:extLst>
              <a:ext uri="{FF2B5EF4-FFF2-40B4-BE49-F238E27FC236}">
                <a16:creationId xmlns:a16="http://schemas.microsoft.com/office/drawing/2014/main" id="{1092B56D-335F-4CCB-9C33-1D2CC5FA705A}"/>
              </a:ext>
            </a:extLst>
          </p:cNvPr>
          <p:cNvSpPr/>
          <p:nvPr/>
        </p:nvSpPr>
        <p:spPr>
          <a:xfrm>
            <a:off x="4088421" y="3721221"/>
            <a:ext cx="1330987" cy="763522"/>
          </a:xfrm>
          <a:prstGeom prst="wedgeRoundRectCallout">
            <a:avLst>
              <a:gd name="adj1" fmla="val -63536"/>
              <a:gd name="adj2" fmla="val -52803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b="1" u="sng" dirty="0" smtClean="0"/>
              <a:t>Atomic structure</a:t>
            </a:r>
          </a:p>
          <a:p>
            <a:r>
              <a:rPr lang="en-GB" sz="1000" b="1" dirty="0" smtClean="0"/>
              <a:t>Atoms + Isotopes</a:t>
            </a:r>
          </a:p>
          <a:p>
            <a:r>
              <a:rPr lang="en-GB" sz="1000" b="1" dirty="0" smtClean="0"/>
              <a:t>Atoms + nuclear radiation</a:t>
            </a:r>
          </a:p>
        </p:txBody>
      </p:sp>
      <p:sp>
        <p:nvSpPr>
          <p:cNvPr id="58" name="Speech Bubble: Rectangle with Corners Rounded 57">
            <a:extLst>
              <a:ext uri="{FF2B5EF4-FFF2-40B4-BE49-F238E27FC236}">
                <a16:creationId xmlns:a16="http://schemas.microsoft.com/office/drawing/2014/main" id="{DF900E7F-0A3F-40EB-9782-9BCA56156022}"/>
              </a:ext>
            </a:extLst>
          </p:cNvPr>
          <p:cNvSpPr/>
          <p:nvPr/>
        </p:nvSpPr>
        <p:spPr>
          <a:xfrm>
            <a:off x="9294950" y="137822"/>
            <a:ext cx="2407853" cy="998984"/>
          </a:xfrm>
          <a:prstGeom prst="wedgeRoundRectCallout">
            <a:avLst>
              <a:gd name="adj1" fmla="val -86253"/>
              <a:gd name="adj2" fmla="val 110617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b="1" u="sng" dirty="0" smtClean="0"/>
              <a:t>Energy</a:t>
            </a:r>
          </a:p>
          <a:p>
            <a:r>
              <a:rPr lang="en-GB" sz="1000" b="1" dirty="0" smtClean="0"/>
              <a:t>Energy systems</a:t>
            </a:r>
          </a:p>
          <a:p>
            <a:r>
              <a:rPr lang="en-GB" sz="1000" b="1" dirty="0" smtClean="0"/>
              <a:t>Conservation + dissipation of energy</a:t>
            </a:r>
          </a:p>
          <a:p>
            <a:r>
              <a:rPr lang="en-GB" sz="1000" b="1" dirty="0" smtClean="0"/>
              <a:t>Energy resources</a:t>
            </a:r>
          </a:p>
          <a:p>
            <a:endParaRPr lang="en-GB" sz="1000" b="1" dirty="0"/>
          </a:p>
        </p:txBody>
      </p:sp>
      <p:sp>
        <p:nvSpPr>
          <p:cNvPr id="59" name="Speech Bubble: Rectangle with Corners Rounded 58">
            <a:extLst>
              <a:ext uri="{FF2B5EF4-FFF2-40B4-BE49-F238E27FC236}">
                <a16:creationId xmlns:a16="http://schemas.microsoft.com/office/drawing/2014/main" id="{AC001398-55C7-4B4A-B1E9-043462159BAE}"/>
              </a:ext>
            </a:extLst>
          </p:cNvPr>
          <p:cNvSpPr/>
          <p:nvPr/>
        </p:nvSpPr>
        <p:spPr>
          <a:xfrm>
            <a:off x="2670602" y="2267156"/>
            <a:ext cx="1398351" cy="1040669"/>
          </a:xfrm>
          <a:prstGeom prst="wedgeRoundRectCallout">
            <a:avLst>
              <a:gd name="adj1" fmla="val 103804"/>
              <a:gd name="adj2" fmla="val 78736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b="1" u="sng" dirty="0" smtClean="0"/>
              <a:t>Particle model of matter</a:t>
            </a:r>
          </a:p>
          <a:p>
            <a:r>
              <a:rPr lang="en-GB" sz="1000" b="1" dirty="0" smtClean="0"/>
              <a:t>Changes of state</a:t>
            </a:r>
          </a:p>
          <a:p>
            <a:r>
              <a:rPr lang="en-GB" sz="1000" b="1" dirty="0" smtClean="0"/>
              <a:t>Internal energy + energy transfers</a:t>
            </a:r>
          </a:p>
          <a:p>
            <a:r>
              <a:rPr lang="en-GB" sz="1000" b="1" dirty="0" smtClean="0"/>
              <a:t>Pressure</a:t>
            </a:r>
          </a:p>
        </p:txBody>
      </p:sp>
      <p:sp>
        <p:nvSpPr>
          <p:cNvPr id="60" name="Speech Bubble: Rectangle with Corners Rounded 59">
            <a:extLst>
              <a:ext uri="{FF2B5EF4-FFF2-40B4-BE49-F238E27FC236}">
                <a16:creationId xmlns:a16="http://schemas.microsoft.com/office/drawing/2014/main" id="{C22ACD84-2AEE-40BB-BAA5-8CD8A6749BA2}"/>
              </a:ext>
            </a:extLst>
          </p:cNvPr>
          <p:cNvSpPr/>
          <p:nvPr/>
        </p:nvSpPr>
        <p:spPr>
          <a:xfrm>
            <a:off x="4470318" y="2323415"/>
            <a:ext cx="1299862" cy="823041"/>
          </a:xfrm>
          <a:prstGeom prst="wedgeRoundRectCallout">
            <a:avLst>
              <a:gd name="adj1" fmla="val 55632"/>
              <a:gd name="adj2" fmla="val 117622"/>
              <a:gd name="adj3" fmla="val 16667"/>
            </a:avLst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b="1" u="sng" dirty="0" smtClean="0"/>
              <a:t>Energy changes</a:t>
            </a:r>
          </a:p>
          <a:p>
            <a:r>
              <a:rPr lang="en-GB" sz="1000" b="1" dirty="0" smtClean="0"/>
              <a:t>Exothermic and endothermic reactions</a:t>
            </a:r>
          </a:p>
          <a:p>
            <a:endParaRPr lang="en-GB" sz="1000" b="1" dirty="0"/>
          </a:p>
        </p:txBody>
      </p:sp>
      <p:sp>
        <p:nvSpPr>
          <p:cNvPr id="61" name="Speech Bubble: Rectangle with Corners Rounded 60">
            <a:extLst>
              <a:ext uri="{FF2B5EF4-FFF2-40B4-BE49-F238E27FC236}">
                <a16:creationId xmlns:a16="http://schemas.microsoft.com/office/drawing/2014/main" id="{EACCE0A4-1707-4844-A211-820180249C4E}"/>
              </a:ext>
            </a:extLst>
          </p:cNvPr>
          <p:cNvSpPr/>
          <p:nvPr/>
        </p:nvSpPr>
        <p:spPr>
          <a:xfrm>
            <a:off x="7313757" y="2308167"/>
            <a:ext cx="1789339" cy="763841"/>
          </a:xfrm>
          <a:prstGeom prst="wedgeRoundRectCallout">
            <a:avLst>
              <a:gd name="adj1" fmla="val 48438"/>
              <a:gd name="adj2" fmla="val 121872"/>
              <a:gd name="adj3" fmla="val 1666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b="1" u="sng" dirty="0" smtClean="0"/>
              <a:t>Quantitative chemistry</a:t>
            </a:r>
          </a:p>
          <a:p>
            <a:r>
              <a:rPr lang="en-GB" sz="1000" b="1" dirty="0" smtClean="0"/>
              <a:t>Conservation on mass + chemical equations</a:t>
            </a:r>
          </a:p>
          <a:p>
            <a:r>
              <a:rPr lang="en-GB" sz="1000" b="1" dirty="0" smtClean="0"/>
              <a:t>Mass of pure substances</a:t>
            </a:r>
            <a:endParaRPr lang="en-GB" sz="1000" b="1" dirty="0"/>
          </a:p>
        </p:txBody>
      </p:sp>
      <p:sp>
        <p:nvSpPr>
          <p:cNvPr id="62" name="Speech Bubble: Rectangle with Corners Rounded 61">
            <a:extLst>
              <a:ext uri="{FF2B5EF4-FFF2-40B4-BE49-F238E27FC236}">
                <a16:creationId xmlns:a16="http://schemas.microsoft.com/office/drawing/2014/main" id="{A79F13CF-D4E6-4141-9728-C222703D2FC9}"/>
              </a:ext>
            </a:extLst>
          </p:cNvPr>
          <p:cNvSpPr/>
          <p:nvPr/>
        </p:nvSpPr>
        <p:spPr>
          <a:xfrm>
            <a:off x="6112275" y="2183608"/>
            <a:ext cx="1032511" cy="774224"/>
          </a:xfrm>
          <a:prstGeom prst="wedgeRoundRectCallout">
            <a:avLst>
              <a:gd name="adj1" fmla="val 56431"/>
              <a:gd name="adj2" fmla="val 138140"/>
              <a:gd name="adj3" fmla="val 16667"/>
            </a:avLst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b="1" dirty="0" smtClean="0"/>
              <a:t>Chemical change</a:t>
            </a:r>
            <a:endParaRPr lang="en-GB" sz="1000" b="1" dirty="0"/>
          </a:p>
        </p:txBody>
      </p:sp>
      <p:sp>
        <p:nvSpPr>
          <p:cNvPr id="63" name="Speech Bubble: Rectangle with Corners Rounded 62">
            <a:extLst>
              <a:ext uri="{FF2B5EF4-FFF2-40B4-BE49-F238E27FC236}">
                <a16:creationId xmlns:a16="http://schemas.microsoft.com/office/drawing/2014/main" id="{2FA41E68-0A82-4EB0-974E-0B9FD4FAC59A}"/>
              </a:ext>
            </a:extLst>
          </p:cNvPr>
          <p:cNvSpPr/>
          <p:nvPr/>
        </p:nvSpPr>
        <p:spPr>
          <a:xfrm>
            <a:off x="10593554" y="3283341"/>
            <a:ext cx="1356100" cy="612648"/>
          </a:xfrm>
          <a:prstGeom prst="wedgeRoundRectCallout">
            <a:avLst>
              <a:gd name="adj1" fmla="val -118494"/>
              <a:gd name="adj2" fmla="val -42929"/>
              <a:gd name="adj3" fmla="val 16667"/>
            </a:avLst>
          </a:prstGeom>
          <a:solidFill>
            <a:srgbClr val="00B05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b="1" dirty="0" err="1" smtClean="0"/>
              <a:t>Bioenergentics</a:t>
            </a:r>
            <a:endParaRPr lang="en-GB" sz="1000" b="1" dirty="0" smtClean="0"/>
          </a:p>
          <a:p>
            <a:r>
              <a:rPr lang="en-GB" sz="1000" b="1" dirty="0" smtClean="0"/>
              <a:t>Photosynthesis</a:t>
            </a:r>
          </a:p>
          <a:p>
            <a:r>
              <a:rPr lang="en-GB" sz="1000" b="1" dirty="0" smtClean="0"/>
              <a:t>Respiration</a:t>
            </a:r>
            <a:endParaRPr lang="en-GB" sz="1000" b="1" dirty="0"/>
          </a:p>
        </p:txBody>
      </p:sp>
      <p:sp>
        <p:nvSpPr>
          <p:cNvPr id="70" name="Speech Bubble: Rectangle with Corners Rounded 69">
            <a:extLst>
              <a:ext uri="{FF2B5EF4-FFF2-40B4-BE49-F238E27FC236}">
                <a16:creationId xmlns:a16="http://schemas.microsoft.com/office/drawing/2014/main" id="{261D3833-99AF-48E8-AC5A-3D24C216E28D}"/>
              </a:ext>
            </a:extLst>
          </p:cNvPr>
          <p:cNvSpPr/>
          <p:nvPr/>
        </p:nvSpPr>
        <p:spPr>
          <a:xfrm>
            <a:off x="10520854" y="2119530"/>
            <a:ext cx="1357467" cy="1114829"/>
          </a:xfrm>
          <a:prstGeom prst="wedgeRoundRectCallout">
            <a:avLst>
              <a:gd name="adj1" fmla="val -90929"/>
              <a:gd name="adj2" fmla="val 18717"/>
              <a:gd name="adj3" fmla="val 16667"/>
            </a:avLst>
          </a:prstGeom>
          <a:solidFill>
            <a:srgbClr val="00B05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000" b="1" u="sng" dirty="0" smtClean="0"/>
              <a:t>Infection + response</a:t>
            </a:r>
          </a:p>
          <a:p>
            <a:r>
              <a:rPr lang="en-GB" sz="1000" b="1" dirty="0" smtClean="0"/>
              <a:t>Communicable diseases</a:t>
            </a:r>
          </a:p>
          <a:p>
            <a:endParaRPr lang="en-GB" sz="1000" b="1" dirty="0"/>
          </a:p>
        </p:txBody>
      </p:sp>
      <p:sp>
        <p:nvSpPr>
          <p:cNvPr id="2" name="Rounded Rectangular Callout 1"/>
          <p:cNvSpPr/>
          <p:nvPr/>
        </p:nvSpPr>
        <p:spPr>
          <a:xfrm>
            <a:off x="10631700" y="4429698"/>
            <a:ext cx="1357467" cy="1109254"/>
          </a:xfrm>
          <a:prstGeom prst="wedgeRoundRectCallout">
            <a:avLst>
              <a:gd name="adj1" fmla="val -20059"/>
              <a:gd name="adj2" fmla="val 90926"/>
              <a:gd name="adj3" fmla="val 16667"/>
            </a:avLst>
          </a:prstGeom>
          <a:solidFill>
            <a:srgbClr val="FF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b="1" u="sng" dirty="0" smtClean="0">
                <a:solidFill>
                  <a:schemeClr val="bg1"/>
                </a:solidFill>
              </a:rPr>
              <a:t>Using resources</a:t>
            </a:r>
          </a:p>
          <a:p>
            <a:r>
              <a:rPr lang="en-GB" sz="1000" b="1" dirty="0" smtClean="0">
                <a:solidFill>
                  <a:schemeClr val="bg1"/>
                </a:solidFill>
              </a:rPr>
              <a:t>Earth’s resources + potable water</a:t>
            </a:r>
          </a:p>
          <a:p>
            <a:r>
              <a:rPr lang="en-GB" sz="1000" b="1" dirty="0" smtClean="0">
                <a:solidFill>
                  <a:schemeClr val="bg1"/>
                </a:solidFill>
              </a:rPr>
              <a:t>Lifecycle assessment + recycling</a:t>
            </a:r>
            <a:endParaRPr lang="en-GB" sz="1000" b="1" dirty="0">
              <a:solidFill>
                <a:schemeClr val="bg1"/>
              </a:solidFill>
            </a:endParaRPr>
          </a:p>
        </p:txBody>
      </p:sp>
      <p:sp>
        <p:nvSpPr>
          <p:cNvPr id="3" name="Rounded Rectangular Callout 2"/>
          <p:cNvSpPr/>
          <p:nvPr/>
        </p:nvSpPr>
        <p:spPr>
          <a:xfrm>
            <a:off x="8911054" y="4005051"/>
            <a:ext cx="1720646" cy="1290782"/>
          </a:xfrm>
          <a:prstGeom prst="wedgeRoundRectCallout">
            <a:avLst>
              <a:gd name="adj1" fmla="val 15817"/>
              <a:gd name="adj2" fmla="val 115311"/>
              <a:gd name="adj3" fmla="val 16667"/>
            </a:avLst>
          </a:prstGeom>
          <a:solidFill>
            <a:srgbClr val="FF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b="1" u="sng" dirty="0" smtClean="0">
                <a:solidFill>
                  <a:schemeClr val="bg1"/>
                </a:solidFill>
              </a:rPr>
              <a:t>Chemistry of the atmosphere</a:t>
            </a:r>
          </a:p>
          <a:p>
            <a:r>
              <a:rPr lang="en-GB" sz="1000" b="1" dirty="0" smtClean="0">
                <a:solidFill>
                  <a:schemeClr val="bg1"/>
                </a:solidFill>
              </a:rPr>
              <a:t>Composition + evolution of Earth’s atmosphere</a:t>
            </a:r>
          </a:p>
          <a:p>
            <a:r>
              <a:rPr lang="en-GB" sz="1000" b="1" dirty="0" smtClean="0">
                <a:solidFill>
                  <a:schemeClr val="bg1"/>
                </a:solidFill>
              </a:rPr>
              <a:t>Greenhouse gases</a:t>
            </a:r>
          </a:p>
          <a:p>
            <a:r>
              <a:rPr lang="en-GB" sz="1000" b="1" dirty="0" smtClean="0">
                <a:solidFill>
                  <a:schemeClr val="bg1"/>
                </a:solidFill>
              </a:rPr>
              <a:t>Atmospheric pollution</a:t>
            </a:r>
          </a:p>
        </p:txBody>
      </p:sp>
      <p:sp>
        <p:nvSpPr>
          <p:cNvPr id="4" name="Rounded Rectangular Callout 3"/>
          <p:cNvSpPr/>
          <p:nvPr/>
        </p:nvSpPr>
        <p:spPr>
          <a:xfrm>
            <a:off x="8328326" y="5421805"/>
            <a:ext cx="1518371" cy="1214659"/>
          </a:xfrm>
          <a:prstGeom prst="wedgeRoundRectCallout">
            <a:avLst>
              <a:gd name="adj1" fmla="val -64972"/>
              <a:gd name="adj2" fmla="val -46759"/>
              <a:gd name="adj3" fmla="val 16667"/>
            </a:avLst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b="1" u="sng" dirty="0" smtClean="0">
                <a:solidFill>
                  <a:schemeClr val="bg1"/>
                </a:solidFill>
              </a:rPr>
              <a:t>Ecology</a:t>
            </a:r>
          </a:p>
          <a:p>
            <a:r>
              <a:rPr lang="en-GB" sz="1000" b="1" dirty="0" smtClean="0">
                <a:solidFill>
                  <a:schemeClr val="bg1"/>
                </a:solidFill>
              </a:rPr>
              <a:t>Adaptations, interdependence + competition</a:t>
            </a:r>
          </a:p>
          <a:p>
            <a:r>
              <a:rPr lang="en-GB" sz="1000" b="1" dirty="0" smtClean="0">
                <a:solidFill>
                  <a:schemeClr val="bg1"/>
                </a:solidFill>
              </a:rPr>
              <a:t>Organisation of an ecosystem</a:t>
            </a:r>
          </a:p>
          <a:p>
            <a:r>
              <a:rPr lang="en-GB" sz="1000" b="1" dirty="0" smtClean="0">
                <a:solidFill>
                  <a:schemeClr val="bg1"/>
                </a:solidFill>
              </a:rPr>
              <a:t>Biodiversity</a:t>
            </a:r>
          </a:p>
        </p:txBody>
      </p:sp>
      <p:sp>
        <p:nvSpPr>
          <p:cNvPr id="6" name="Rounded Rectangular Callout 5"/>
          <p:cNvSpPr/>
          <p:nvPr/>
        </p:nvSpPr>
        <p:spPr>
          <a:xfrm>
            <a:off x="7273034" y="4005051"/>
            <a:ext cx="1420283" cy="1078611"/>
          </a:xfrm>
          <a:prstGeom prst="wedgeRoundRectCallout">
            <a:avLst>
              <a:gd name="adj1" fmla="val -13433"/>
              <a:gd name="adj2" fmla="val 119992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b="1" u="sng" dirty="0" smtClean="0">
                <a:solidFill>
                  <a:schemeClr val="bg1"/>
                </a:solidFill>
              </a:rPr>
              <a:t>Magnetism and electromagnetism</a:t>
            </a:r>
          </a:p>
          <a:p>
            <a:r>
              <a:rPr lang="en-GB" sz="1000" b="1" dirty="0" smtClean="0">
                <a:solidFill>
                  <a:schemeClr val="bg1"/>
                </a:solidFill>
              </a:rPr>
              <a:t>Magnetism, magnetic force + fields</a:t>
            </a:r>
          </a:p>
          <a:p>
            <a:r>
              <a:rPr lang="en-GB" sz="1000" b="1" dirty="0" smtClean="0">
                <a:solidFill>
                  <a:schemeClr val="bg1"/>
                </a:solidFill>
              </a:rPr>
              <a:t>The motor effect</a:t>
            </a:r>
          </a:p>
          <a:p>
            <a:pPr algn="ctr"/>
            <a:endParaRPr lang="en-GB" sz="1000" dirty="0"/>
          </a:p>
        </p:txBody>
      </p:sp>
      <p:sp>
        <p:nvSpPr>
          <p:cNvPr id="7" name="Rounded Rectangular Callout 6"/>
          <p:cNvSpPr/>
          <p:nvPr/>
        </p:nvSpPr>
        <p:spPr>
          <a:xfrm>
            <a:off x="5311961" y="6021549"/>
            <a:ext cx="1317348" cy="782424"/>
          </a:xfrm>
          <a:prstGeom prst="wedgeRoundRectCallout">
            <a:avLst>
              <a:gd name="adj1" fmla="val 56557"/>
              <a:gd name="adj2" fmla="val -93324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b="1" u="sng" dirty="0" smtClean="0">
                <a:solidFill>
                  <a:schemeClr val="bg1"/>
                </a:solidFill>
              </a:rPr>
              <a:t>Waves</a:t>
            </a:r>
          </a:p>
          <a:p>
            <a:r>
              <a:rPr lang="en-GB" sz="1000" b="1" dirty="0" smtClean="0">
                <a:solidFill>
                  <a:schemeClr val="bg1"/>
                </a:solidFill>
              </a:rPr>
              <a:t>Waves in air, fluids + solids</a:t>
            </a:r>
          </a:p>
          <a:p>
            <a:r>
              <a:rPr lang="en-GB" sz="1000" b="1" dirty="0" smtClean="0">
                <a:solidFill>
                  <a:schemeClr val="bg1"/>
                </a:solidFill>
              </a:rPr>
              <a:t>Electromagnetic waves</a:t>
            </a:r>
            <a:endParaRPr lang="en-GB" sz="1000" b="1" dirty="0">
              <a:solidFill>
                <a:schemeClr val="bg1"/>
              </a:solidFill>
            </a:endParaRPr>
          </a:p>
        </p:txBody>
      </p:sp>
      <p:sp>
        <p:nvSpPr>
          <p:cNvPr id="8" name="Rounded Rectangular Callout 7"/>
          <p:cNvSpPr/>
          <p:nvPr/>
        </p:nvSpPr>
        <p:spPr>
          <a:xfrm>
            <a:off x="5226558" y="4348284"/>
            <a:ext cx="2071233" cy="966665"/>
          </a:xfrm>
          <a:prstGeom prst="wedgeRoundRectCallout">
            <a:avLst>
              <a:gd name="adj1" fmla="val -12714"/>
              <a:gd name="adj2" fmla="val 92765"/>
              <a:gd name="adj3" fmla="val 16667"/>
            </a:avLst>
          </a:prstGeom>
          <a:solidFill>
            <a:srgbClr val="7030A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b="1" u="sng" dirty="0" smtClean="0">
                <a:solidFill>
                  <a:schemeClr val="bg1"/>
                </a:solidFill>
              </a:rPr>
              <a:t>Forces</a:t>
            </a:r>
          </a:p>
          <a:p>
            <a:r>
              <a:rPr lang="en-GB" sz="1000" b="1" dirty="0" smtClean="0">
                <a:solidFill>
                  <a:schemeClr val="bg1"/>
                </a:solidFill>
              </a:rPr>
              <a:t>Forces + interactions</a:t>
            </a:r>
          </a:p>
          <a:p>
            <a:r>
              <a:rPr lang="en-GB" sz="1000" b="1" dirty="0" smtClean="0">
                <a:solidFill>
                  <a:schemeClr val="bg1"/>
                </a:solidFill>
              </a:rPr>
              <a:t>Work done + energy transfer</a:t>
            </a:r>
          </a:p>
          <a:p>
            <a:r>
              <a:rPr lang="en-GB" sz="1000" b="1" dirty="0" smtClean="0">
                <a:solidFill>
                  <a:schemeClr val="bg1"/>
                </a:solidFill>
              </a:rPr>
              <a:t>Forces + </a:t>
            </a:r>
            <a:r>
              <a:rPr lang="en-GB" sz="1000" b="1" dirty="0" err="1" smtClean="0">
                <a:solidFill>
                  <a:schemeClr val="bg1"/>
                </a:solidFill>
              </a:rPr>
              <a:t>Elasticisty</a:t>
            </a:r>
            <a:endParaRPr lang="en-GB" sz="1000" b="1" dirty="0" smtClean="0">
              <a:solidFill>
                <a:schemeClr val="bg1"/>
              </a:solidFill>
            </a:endParaRPr>
          </a:p>
          <a:p>
            <a:r>
              <a:rPr lang="en-GB" sz="1000" b="1" dirty="0" smtClean="0">
                <a:solidFill>
                  <a:schemeClr val="bg1"/>
                </a:solidFill>
              </a:rPr>
              <a:t>Forces + motion</a:t>
            </a:r>
          </a:p>
        </p:txBody>
      </p:sp>
      <p:sp>
        <p:nvSpPr>
          <p:cNvPr id="9" name="Rounded Rectangular Callout 8"/>
          <p:cNvSpPr/>
          <p:nvPr/>
        </p:nvSpPr>
        <p:spPr>
          <a:xfrm>
            <a:off x="2561013" y="5930626"/>
            <a:ext cx="2369279" cy="802605"/>
          </a:xfrm>
          <a:prstGeom prst="wedgeRoundRectCallout">
            <a:avLst>
              <a:gd name="adj1" fmla="val -9299"/>
              <a:gd name="adj2" fmla="val -83500"/>
              <a:gd name="adj3" fmla="val 16667"/>
            </a:avLst>
          </a:prstGeom>
          <a:solidFill>
            <a:srgbClr val="FF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b="1" u="sng" dirty="0" smtClean="0">
                <a:solidFill>
                  <a:schemeClr val="bg1"/>
                </a:solidFill>
              </a:rPr>
              <a:t>Chemical analysis</a:t>
            </a:r>
          </a:p>
          <a:p>
            <a:r>
              <a:rPr lang="en-GB" sz="1000" b="1" dirty="0" smtClean="0">
                <a:solidFill>
                  <a:schemeClr val="bg1"/>
                </a:solidFill>
              </a:rPr>
              <a:t>Purity, formulations + chromatography</a:t>
            </a:r>
          </a:p>
          <a:p>
            <a:r>
              <a:rPr lang="en-GB" sz="1000" b="1" dirty="0" smtClean="0">
                <a:solidFill>
                  <a:schemeClr val="bg1"/>
                </a:solidFill>
              </a:rPr>
              <a:t>Identification of common gases</a:t>
            </a:r>
            <a:endParaRPr lang="en-GB" sz="1000" b="1" dirty="0">
              <a:solidFill>
                <a:schemeClr val="bg1"/>
              </a:solidFill>
            </a:endParaRPr>
          </a:p>
        </p:txBody>
      </p:sp>
      <p:sp>
        <p:nvSpPr>
          <p:cNvPr id="10" name="Rounded Rectangular Callout 9"/>
          <p:cNvSpPr/>
          <p:nvPr/>
        </p:nvSpPr>
        <p:spPr>
          <a:xfrm>
            <a:off x="3642500" y="4711767"/>
            <a:ext cx="1559171" cy="814306"/>
          </a:xfrm>
          <a:prstGeom prst="wedgeRoundRectCallout">
            <a:avLst>
              <a:gd name="adj1" fmla="val -79480"/>
              <a:gd name="adj2" fmla="val 50883"/>
              <a:gd name="adj3" fmla="val 16667"/>
            </a:avLst>
          </a:prstGeom>
          <a:solidFill>
            <a:srgbClr val="FF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000" b="1" u="sng" dirty="0" smtClean="0">
                <a:solidFill>
                  <a:schemeClr val="bg1"/>
                </a:solidFill>
              </a:rPr>
              <a:t>Organic chemistry</a:t>
            </a:r>
          </a:p>
          <a:p>
            <a:r>
              <a:rPr lang="en-GB" sz="1000" b="1" dirty="0" smtClean="0">
                <a:solidFill>
                  <a:schemeClr val="bg1"/>
                </a:solidFill>
              </a:rPr>
              <a:t>Carbon compounds</a:t>
            </a:r>
          </a:p>
        </p:txBody>
      </p:sp>
    </p:spTree>
    <p:extLst>
      <p:ext uri="{BB962C8B-B14F-4D97-AF65-F5344CB8AC3E}">
        <p14:creationId xmlns:p14="http://schemas.microsoft.com/office/powerpoint/2010/main" val="11496297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plate">
      <a:dk1>
        <a:srgbClr val="000000"/>
      </a:dk1>
      <a:lt1>
        <a:sysClr val="window" lastClr="FFFFFF"/>
      </a:lt1>
      <a:dk2>
        <a:srgbClr val="44546A"/>
      </a:dk2>
      <a:lt2>
        <a:srgbClr val="E7E6E6"/>
      </a:lt2>
      <a:accent1>
        <a:srgbClr val="FFFFCC"/>
      </a:accent1>
      <a:accent2>
        <a:srgbClr val="CCFFCC"/>
      </a:accent2>
      <a:accent3>
        <a:srgbClr val="CCECFF"/>
      </a:accent3>
      <a:accent4>
        <a:srgbClr val="FFDBB7"/>
      </a:accent4>
      <a:accent5>
        <a:srgbClr val="CCCCFF"/>
      </a:accent5>
      <a:accent6>
        <a:srgbClr val="E6E7E5"/>
      </a:accent6>
      <a:hlink>
        <a:srgbClr val="023160"/>
      </a:hlink>
      <a:folHlink>
        <a:srgbClr val="02316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ster Template" id="{0C436E31-3B6D-458B-880F-B9508A4E8D2F}" vid="{6E0F1D72-D947-42BC-A17C-C34DB52FDA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Master Template</Template>
  <TotalTime>726</TotalTime>
  <Words>261</Words>
  <Application>Microsoft Office PowerPoint</Application>
  <PresentationFormat>Widescreen</PresentationFormat>
  <Paragraphs>83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Josie Luff</dc:creator>
  <cp:lastModifiedBy>Walsh, Kirsty</cp:lastModifiedBy>
  <cp:revision>84</cp:revision>
  <dcterms:created xsi:type="dcterms:W3CDTF">2019-09-21T06:16:16Z</dcterms:created>
  <dcterms:modified xsi:type="dcterms:W3CDTF">2020-11-24T10:04:07Z</dcterms:modified>
</cp:coreProperties>
</file>