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3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AC48306-B7CA-4F8A-8C78-30180885EC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1444F6-B866-40B8-98DC-AB03F62DA7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90537-3E58-4815-B8F7-A6A91F9C9072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193317-5B0A-47F5-A6B2-C0B0F171B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CE2FD3-F5B9-4928-A1CA-19F3BDEA6B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4CD60-5B87-4FE7-B85A-4AB7C995D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5542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5CA2E-9B32-41CC-8E09-B3687C1B565A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0F373-F324-485C-8B7D-1F94F90EC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9690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8CF16-EF90-4248-BECD-908CDF03A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19" y="115888"/>
            <a:ext cx="11506201" cy="144145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5501AB-21B9-4BDC-9E02-77D2530E7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519" y="1665287"/>
            <a:ext cx="11506201" cy="5054917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624572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51781-5FDE-4D5A-B518-68972E391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64" y="136525"/>
            <a:ext cx="11476355" cy="1554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84E7A-3664-4052-B940-9EA121422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280" y="1813559"/>
            <a:ext cx="5662295" cy="6915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E25296-A58F-4087-B326-FD6DA64C4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7506" y="2627945"/>
            <a:ext cx="5640069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28A657-290C-4F0D-8F32-E6DF9B891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13559"/>
            <a:ext cx="5662294" cy="691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11638-91E7-4074-ADD1-7A473074CA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626673"/>
            <a:ext cx="5662295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08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D88CA-7521-4411-B1F8-5710A68C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683" y="136525"/>
            <a:ext cx="3932237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12F0F-250C-4142-BA5B-3663FAF8E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9788" y="151132"/>
            <a:ext cx="7206932" cy="6569071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D610F5-DD0D-483D-BC5D-67C4957DD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79" y="1859280"/>
            <a:ext cx="3977641" cy="486219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11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D7025-B06D-4D32-8726-A11467264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1DAAF-BC31-4342-938D-C99835957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922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9EEC75-947C-4DC3-8CE3-DDB4A0289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B54B5-A2F2-402F-A0BC-D28049D2D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98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64B70-BEF6-45D5-A086-3599E5E2673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425A-48BC-464B-A80F-561E4B063D9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15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w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D74EF-464F-470E-A868-D3CD837BC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170" y="136525"/>
            <a:ext cx="11512550" cy="1265555"/>
          </a:xfrm>
          <a:solidFill>
            <a:schemeClr val="accent3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7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1B3DD-1EFE-4210-B3E3-E7260846F5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solidFill>
            <a:schemeClr val="accent4"/>
          </a:solidFill>
          <a:ln>
            <a:solidFill>
              <a:schemeClr val="tx1"/>
            </a:solidFill>
          </a:ln>
        </p:spPr>
        <p:txBody>
          <a:bodyPr/>
          <a:lstStyle>
            <a:lvl1pPr marL="571500" indent="-571500" algn="l">
              <a:buSzPct val="300000"/>
              <a:buFontTx/>
              <a:buBlip>
                <a:blip r:embed="rId2"/>
              </a:buBlip>
              <a:defRPr/>
            </a:lvl1pPr>
          </a:lstStyle>
          <a:p>
            <a:r>
              <a:rPr lang="en-US" dirty="0"/>
              <a:t>	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4578B2-5FBB-4265-B20E-C278A11C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31B-E9E2-4B9F-852B-9EE764C8E13E}" type="datetime4">
              <a:rPr lang="en-GB" smtClean="0"/>
              <a:t>23 November 2020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821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o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8BC2C-B9CE-4201-8CFE-6A62107FD4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0040" y="129541"/>
            <a:ext cx="11536680" cy="1165860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Homework – on Class Charts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62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3A084-0881-448B-BF18-80E9AF44CE8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05984-FFA2-4336-8976-CDBE2963A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280" y="1641474"/>
            <a:ext cx="569976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70417-6011-4C9D-AD09-2B8BC349C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41474"/>
            <a:ext cx="568452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73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1CA26E-7D99-4E02-954D-F0930061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31B-E9E2-4B9F-852B-9EE764C8E13E}" type="datetime4">
              <a:rPr lang="en-GB" smtClean="0"/>
              <a:t>23 November 2020</a:t>
            </a:fld>
            <a:endParaRPr lang="en-GB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46B4AB21-F260-4E15-8951-B451B2AD9A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7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ABDD2-7AD3-4F2B-BC16-26BD61C50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136525"/>
            <a:ext cx="4312920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377BA4-194C-4AE4-B53D-88BE0C021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02188" y="136525"/>
            <a:ext cx="7054532" cy="6583679"/>
          </a:xfrm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ABCFDA-D124-4A7E-8C2E-E2ECB6C73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80" y="1889759"/>
            <a:ext cx="4312920" cy="483171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895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723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76E1B4-DFCB-4D5A-80ED-2112D3B0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" y="129540"/>
            <a:ext cx="11536680" cy="13325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A9791-32FC-4B4F-BE9C-2D163A607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39" y="1551303"/>
            <a:ext cx="11536681" cy="5168901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2A2E9-A696-4FC4-861A-5D89560F2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13520" y="13779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D1AB31B-E9E2-4B9F-852B-9EE764C8E13E}" type="datetime4">
              <a:rPr lang="en-GB" smtClean="0"/>
              <a:t>23 November 2020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68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54" r:id="rId5"/>
    <p:sldLayoutId id="2147483652" r:id="rId6"/>
    <p:sldLayoutId id="2147483662" r:id="rId7"/>
    <p:sldLayoutId id="2147483657" r:id="rId8"/>
    <p:sldLayoutId id="2147483655" r:id="rId9"/>
    <p:sldLayoutId id="2147483653" r:id="rId10"/>
    <p:sldLayoutId id="2147483656" r:id="rId11"/>
    <p:sldLayoutId id="2147483658" r:id="rId12"/>
    <p:sldLayoutId id="2147483659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275" indent="-168275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47" userDrawn="1">
          <p15:clr>
            <a:srgbClr val="F26B43"/>
          </p15:clr>
        </p15:guide>
        <p15:guide id="2" pos="98" userDrawn="1">
          <p15:clr>
            <a:srgbClr val="F26B43"/>
          </p15:clr>
        </p15:guide>
        <p15:guide id="4" pos="7582" userDrawn="1">
          <p15:clr>
            <a:srgbClr val="F26B43"/>
          </p15:clr>
        </p15:guide>
        <p15:guide id="5" orient="horz" pos="73" userDrawn="1">
          <p15:clr>
            <a:srgbClr val="F26B43"/>
          </p15:clr>
        </p15:guide>
        <p15:guide id="6" orient="horz" pos="9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1088" y="1384304"/>
            <a:ext cx="11430912" cy="5123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79DEAD-7198-48CC-8044-281612BC49FD}"/>
              </a:ext>
            </a:extLst>
          </p:cNvPr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Century Gothic" panose="020B0502020202020204" pitchFamily="34" charset="0"/>
              </a:rPr>
              <a:t>The Path through English in KS4 at </a:t>
            </a:r>
            <a:r>
              <a:rPr lang="en-GB" sz="1400" b="1" u="sng" dirty="0" err="1">
                <a:latin typeface="Century Gothic" panose="020B0502020202020204" pitchFamily="34" charset="0"/>
              </a:rPr>
              <a:t>Bishopton</a:t>
            </a:r>
            <a:r>
              <a:rPr lang="en-GB" sz="1400" b="1" u="sng" dirty="0">
                <a:latin typeface="Century Gothic" panose="020B0502020202020204" pitchFamily="34" charset="0"/>
              </a:rPr>
              <a:t> PRU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-299761" y="395266"/>
            <a:ext cx="1546837" cy="1185344"/>
            <a:chOff x="288000" y="67054"/>
            <a:chExt cx="1546837" cy="1185344"/>
          </a:xfrm>
        </p:grpSpPr>
        <p:pic>
          <p:nvPicPr>
            <p:cNvPr id="30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61460" y="402134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Year 10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274B43-44E9-4260-82BB-66450D90718A}"/>
              </a:ext>
            </a:extLst>
          </p:cNvPr>
          <p:cNvGrpSpPr/>
          <p:nvPr/>
        </p:nvGrpSpPr>
        <p:grpSpPr>
          <a:xfrm>
            <a:off x="6476544" y="2191497"/>
            <a:ext cx="1561646" cy="1185344"/>
            <a:chOff x="9660184" y="1251319"/>
            <a:chExt cx="1561646" cy="1185344"/>
          </a:xfrm>
        </p:grpSpPr>
        <p:pic>
          <p:nvPicPr>
            <p:cNvPr id="37" name="Graphic 36" descr="Sign">
              <a:extLst>
                <a:ext uri="{FF2B5EF4-FFF2-40B4-BE49-F238E27FC236}">
                  <a16:creationId xmlns:a16="http://schemas.microsoft.com/office/drawing/2014/main" id="{1FBE8098-6028-406E-B0FC-D0DF8C33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660184" y="1251319"/>
              <a:ext cx="1531564" cy="1185344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1FE0135-7A76-4001-A870-C92CF16FD387}"/>
                </a:ext>
              </a:extLst>
            </p:cNvPr>
            <p:cNvSpPr txBox="1"/>
            <p:nvPr/>
          </p:nvSpPr>
          <p:spPr>
            <a:xfrm>
              <a:off x="10048453" y="1542173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Year 11</a:t>
              </a:r>
            </a:p>
          </p:txBody>
        </p:sp>
      </p:grpSp>
      <p:sp>
        <p:nvSpPr>
          <p:cNvPr id="35" name="Speech Bubble: Rectangle with Corners Rounded 34">
            <a:extLst>
              <a:ext uri="{FF2B5EF4-FFF2-40B4-BE49-F238E27FC236}">
                <a16:creationId xmlns:a16="http://schemas.microsoft.com/office/drawing/2014/main" id="{1AD4D163-4858-412B-9011-4FC816B63B2F}"/>
              </a:ext>
            </a:extLst>
          </p:cNvPr>
          <p:cNvSpPr/>
          <p:nvPr/>
        </p:nvSpPr>
        <p:spPr>
          <a:xfrm>
            <a:off x="1113100" y="207724"/>
            <a:ext cx="2765153" cy="1075927"/>
          </a:xfrm>
          <a:prstGeom prst="wedgeRoundRectCallout">
            <a:avLst>
              <a:gd name="adj1" fmla="val 6042"/>
              <a:gd name="adj2" fmla="val 7154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b="1" u="sng" dirty="0">
              <a:solidFill>
                <a:schemeClr val="tx1"/>
              </a:solidFill>
            </a:endParaRPr>
          </a:p>
          <a:p>
            <a:endParaRPr lang="en-GB" sz="1000" b="1" u="sng" dirty="0">
              <a:solidFill>
                <a:schemeClr val="tx1"/>
              </a:solidFill>
            </a:endParaRPr>
          </a:p>
          <a:p>
            <a:r>
              <a:rPr lang="en-GB" sz="900" b="1" u="sng" dirty="0">
                <a:solidFill>
                  <a:schemeClr val="tx1"/>
                </a:solidFill>
              </a:rPr>
              <a:t>English Literature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solidFill>
                  <a:schemeClr val="tx1"/>
                </a:solidFill>
              </a:rPr>
              <a:t>Modern play or prose. 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solidFill>
                  <a:schemeClr val="tx1"/>
                </a:solidFill>
              </a:rPr>
              <a:t>19</a:t>
            </a:r>
            <a:r>
              <a:rPr lang="en-GB" sz="900" baseline="30000" dirty="0">
                <a:solidFill>
                  <a:schemeClr val="tx1"/>
                </a:solidFill>
              </a:rPr>
              <a:t>th</a:t>
            </a:r>
            <a:r>
              <a:rPr lang="en-GB" sz="900" dirty="0">
                <a:solidFill>
                  <a:schemeClr val="tx1"/>
                </a:solidFill>
              </a:rPr>
              <a:t> Century Literature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solidFill>
                  <a:schemeClr val="tx1"/>
                </a:solidFill>
              </a:rPr>
              <a:t>Power and Conflict poetry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solidFill>
                  <a:schemeClr val="tx1"/>
                </a:solidFill>
              </a:rPr>
              <a:t>Unseen Poetry 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solidFill>
                  <a:schemeClr val="tx1"/>
                </a:solidFill>
              </a:rPr>
              <a:t>Shakespeare </a:t>
            </a:r>
          </a:p>
          <a:p>
            <a:endParaRPr lang="en-GB" sz="1000" b="1" u="sng" dirty="0">
              <a:solidFill>
                <a:schemeClr val="tx1"/>
              </a:solidFill>
            </a:endParaRPr>
          </a:p>
          <a:p>
            <a:endParaRPr lang="en-GB" sz="1000" b="1" u="sng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45" name="Speech Bubble: Rectangle with Corners Rounded 44">
            <a:extLst>
              <a:ext uri="{FF2B5EF4-FFF2-40B4-BE49-F238E27FC236}">
                <a16:creationId xmlns:a16="http://schemas.microsoft.com/office/drawing/2014/main" id="{BD54BA61-ED65-49AC-8EE5-4DF4EE83EB0A}"/>
              </a:ext>
            </a:extLst>
          </p:cNvPr>
          <p:cNvSpPr/>
          <p:nvPr/>
        </p:nvSpPr>
        <p:spPr>
          <a:xfrm>
            <a:off x="7749533" y="369610"/>
            <a:ext cx="2410187" cy="874626"/>
          </a:xfrm>
          <a:prstGeom prst="wedgeRoundRectCallout">
            <a:avLst>
              <a:gd name="adj1" fmla="val -6556"/>
              <a:gd name="adj2" fmla="val 7154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u="sng" dirty="0">
                <a:solidFill>
                  <a:schemeClr val="tx1"/>
                </a:solidFill>
              </a:rPr>
              <a:t>Functional Skills – Level 1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solidFill>
                  <a:schemeClr val="tx1"/>
                </a:solidFill>
              </a:rPr>
              <a:t>Reading comprehension and identifying information. 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solidFill>
                  <a:schemeClr val="tx1"/>
                </a:solidFill>
              </a:rPr>
              <a:t>Writing for purpose and audience. 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solidFill>
                  <a:schemeClr val="tx1"/>
                </a:solidFill>
              </a:rPr>
              <a:t>Speaking and Listening. 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47" name="Speech Bubble: Rectangle with Corners Rounded 46">
            <a:extLst>
              <a:ext uri="{FF2B5EF4-FFF2-40B4-BE49-F238E27FC236}">
                <a16:creationId xmlns:a16="http://schemas.microsoft.com/office/drawing/2014/main" id="{FEF09791-C5CF-4974-9779-1A9772439DA9}"/>
              </a:ext>
            </a:extLst>
          </p:cNvPr>
          <p:cNvSpPr/>
          <p:nvPr/>
        </p:nvSpPr>
        <p:spPr>
          <a:xfrm rot="10800000">
            <a:off x="298831" y="2143131"/>
            <a:ext cx="2313104" cy="971583"/>
          </a:xfrm>
          <a:prstGeom prst="wedgeRoundRectCallout">
            <a:avLst>
              <a:gd name="adj1" fmla="val -5716"/>
              <a:gd name="adj2" fmla="val 7305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54" name="Speech Bubble: Rectangle with Corners Rounded 53">
            <a:extLst>
              <a:ext uri="{FF2B5EF4-FFF2-40B4-BE49-F238E27FC236}">
                <a16:creationId xmlns:a16="http://schemas.microsoft.com/office/drawing/2014/main" id="{01A8C8DB-99FC-4022-9E65-9943E9732110}"/>
              </a:ext>
            </a:extLst>
          </p:cNvPr>
          <p:cNvSpPr/>
          <p:nvPr/>
        </p:nvSpPr>
        <p:spPr>
          <a:xfrm>
            <a:off x="3978668" y="388152"/>
            <a:ext cx="1525664" cy="806074"/>
          </a:xfrm>
          <a:prstGeom prst="wedgeRoundRectCallout">
            <a:avLst>
              <a:gd name="adj1" fmla="val 26308"/>
              <a:gd name="adj2" fmla="val 77057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u="sng" dirty="0"/>
              <a:t>An Inspector Calls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Context 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Plot 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Character 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Theme</a:t>
            </a:r>
          </a:p>
        </p:txBody>
      </p:sp>
      <p:sp>
        <p:nvSpPr>
          <p:cNvPr id="56" name="Speech Bubble: Rectangle with Corners Rounded 55">
            <a:extLst>
              <a:ext uri="{FF2B5EF4-FFF2-40B4-BE49-F238E27FC236}">
                <a16:creationId xmlns:a16="http://schemas.microsoft.com/office/drawing/2014/main" id="{1092B56D-335F-4CCB-9C33-1D2CC5FA705A}"/>
              </a:ext>
            </a:extLst>
          </p:cNvPr>
          <p:cNvSpPr/>
          <p:nvPr/>
        </p:nvSpPr>
        <p:spPr>
          <a:xfrm rot="10800000">
            <a:off x="3315347" y="2065356"/>
            <a:ext cx="1574400" cy="929850"/>
          </a:xfrm>
          <a:prstGeom prst="wedgeRoundRectCallout">
            <a:avLst>
              <a:gd name="adj1" fmla="val 17800"/>
              <a:gd name="adj2" fmla="val 104278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b="1" dirty="0"/>
          </a:p>
        </p:txBody>
      </p:sp>
      <p:sp>
        <p:nvSpPr>
          <p:cNvPr id="58" name="Speech Bubble: Rectangle with Corners Rounded 57">
            <a:extLst>
              <a:ext uri="{FF2B5EF4-FFF2-40B4-BE49-F238E27FC236}">
                <a16:creationId xmlns:a16="http://schemas.microsoft.com/office/drawing/2014/main" id="{DF900E7F-0A3F-40EB-9782-9BCA56156022}"/>
              </a:ext>
            </a:extLst>
          </p:cNvPr>
          <p:cNvSpPr/>
          <p:nvPr/>
        </p:nvSpPr>
        <p:spPr>
          <a:xfrm>
            <a:off x="10323906" y="596739"/>
            <a:ext cx="1631032" cy="1356118"/>
          </a:xfrm>
          <a:prstGeom prst="wedgeRoundRectCallout">
            <a:avLst>
              <a:gd name="adj1" fmla="val -108952"/>
              <a:gd name="adj2" fmla="val 8046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u="sng" dirty="0"/>
              <a:t>Power and </a:t>
            </a:r>
            <a:r>
              <a:rPr lang="en-GB" sz="900" b="1" u="sng" dirty="0" err="1"/>
              <a:t>Conflilct</a:t>
            </a:r>
            <a:r>
              <a:rPr lang="en-GB" sz="900" b="1" u="sng" dirty="0"/>
              <a:t> and Unseen Poetry </a:t>
            </a:r>
          </a:p>
          <a:p>
            <a:r>
              <a:rPr lang="en-GB" sz="900" dirty="0"/>
              <a:t>-Identify poetic devices.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Interpretation and language analysis.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Comparing poems. </a:t>
            </a:r>
          </a:p>
        </p:txBody>
      </p:sp>
      <p:sp>
        <p:nvSpPr>
          <p:cNvPr id="63" name="Speech Bubble: Rectangle with Corners Rounded 62">
            <a:extLst>
              <a:ext uri="{FF2B5EF4-FFF2-40B4-BE49-F238E27FC236}">
                <a16:creationId xmlns:a16="http://schemas.microsoft.com/office/drawing/2014/main" id="{2FA41E68-0A82-4EB0-974E-0B9FD4FAC59A}"/>
              </a:ext>
            </a:extLst>
          </p:cNvPr>
          <p:cNvSpPr/>
          <p:nvPr/>
        </p:nvSpPr>
        <p:spPr>
          <a:xfrm>
            <a:off x="9230094" y="4512495"/>
            <a:ext cx="1356100" cy="1064215"/>
          </a:xfrm>
          <a:prstGeom prst="wedgeRoundRectCallout">
            <a:avLst>
              <a:gd name="adj1" fmla="val -5339"/>
              <a:gd name="adj2" fmla="val 80592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/>
              <a:t>GCSE English </a:t>
            </a:r>
            <a:r>
              <a:rPr lang="en-GB" sz="900" b="1" u="sng" dirty="0"/>
              <a:t>Literature </a:t>
            </a:r>
          </a:p>
          <a:p>
            <a:r>
              <a:rPr lang="en-GB" sz="900" u="sng" dirty="0"/>
              <a:t>Paper 1 –</a:t>
            </a:r>
            <a:r>
              <a:rPr lang="en-GB" sz="900" dirty="0"/>
              <a:t> Shakespeare and 19</a:t>
            </a:r>
            <a:r>
              <a:rPr lang="en-GB" sz="900" baseline="30000" dirty="0"/>
              <a:t>th</a:t>
            </a:r>
            <a:r>
              <a:rPr lang="en-GB" sz="900" dirty="0"/>
              <a:t> Century Text. </a:t>
            </a:r>
          </a:p>
          <a:p>
            <a:r>
              <a:rPr lang="en-GB" sz="900" u="sng" dirty="0"/>
              <a:t>Paper 2 </a:t>
            </a:r>
            <a:r>
              <a:rPr lang="en-GB" sz="900" dirty="0"/>
              <a:t>– </a:t>
            </a:r>
            <a:r>
              <a:rPr lang="en-GB" sz="900" dirty="0" err="1"/>
              <a:t>Mordern</a:t>
            </a:r>
            <a:r>
              <a:rPr lang="en-GB" sz="900" dirty="0"/>
              <a:t> Fiction and poetry.</a:t>
            </a:r>
          </a:p>
        </p:txBody>
      </p:sp>
      <p:sp>
        <p:nvSpPr>
          <p:cNvPr id="70" name="Speech Bubble: Rectangle with Corners Rounded 69">
            <a:extLst>
              <a:ext uri="{FF2B5EF4-FFF2-40B4-BE49-F238E27FC236}">
                <a16:creationId xmlns:a16="http://schemas.microsoft.com/office/drawing/2014/main" id="{261D3833-99AF-48E8-AC5A-3D24C216E28D}"/>
              </a:ext>
            </a:extLst>
          </p:cNvPr>
          <p:cNvSpPr/>
          <p:nvPr/>
        </p:nvSpPr>
        <p:spPr>
          <a:xfrm>
            <a:off x="10688612" y="4512495"/>
            <a:ext cx="1241348" cy="1064215"/>
          </a:xfrm>
          <a:prstGeom prst="wedgeRoundRectCallout">
            <a:avLst>
              <a:gd name="adj1" fmla="val -38434"/>
              <a:gd name="adj2" fmla="val 10222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u="sng" dirty="0"/>
              <a:t>GCSE English Language. </a:t>
            </a:r>
          </a:p>
          <a:p>
            <a:r>
              <a:rPr lang="en-GB" sz="900" u="sng" dirty="0"/>
              <a:t>Paper 1 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Studies in Fiction. </a:t>
            </a:r>
          </a:p>
          <a:p>
            <a:r>
              <a:rPr lang="en-GB" sz="900" u="sng" dirty="0"/>
              <a:t>Paper 2 </a:t>
            </a:r>
          </a:p>
          <a:p>
            <a:r>
              <a:rPr lang="en-GB" sz="900" dirty="0"/>
              <a:t>- Non Fiction</a:t>
            </a:r>
            <a:r>
              <a:rPr lang="en-GB" sz="900" u="sng" dirty="0"/>
              <a:t> </a:t>
            </a:r>
            <a:endParaRPr lang="en-GB" sz="1050"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A96C43-051A-409D-AA63-235D92987AA0}"/>
              </a:ext>
            </a:extLst>
          </p:cNvPr>
          <p:cNvSpPr txBox="1"/>
          <p:nvPr/>
        </p:nvSpPr>
        <p:spPr>
          <a:xfrm>
            <a:off x="268748" y="2180785"/>
            <a:ext cx="21157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u="sng" dirty="0"/>
              <a:t>English Language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Studies in fiction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Creative writing. 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Reading non-fiction 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Writing non-fiction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Speaking and Listening </a:t>
            </a: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DF9DABCC-406F-47D1-87C9-ED8F95BEF567}"/>
              </a:ext>
            </a:extLst>
          </p:cNvPr>
          <p:cNvSpPr/>
          <p:nvPr/>
        </p:nvSpPr>
        <p:spPr>
          <a:xfrm>
            <a:off x="596902" y="5023002"/>
            <a:ext cx="2410187" cy="874626"/>
          </a:xfrm>
          <a:prstGeom prst="wedgeRoundRectCallout">
            <a:avLst>
              <a:gd name="adj1" fmla="val -6556"/>
              <a:gd name="adj2" fmla="val 7154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u="sng" dirty="0">
                <a:solidFill>
                  <a:schemeClr val="tx1"/>
                </a:solidFill>
              </a:rPr>
              <a:t>Functional Skills – Level 2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solidFill>
                  <a:schemeClr val="tx1"/>
                </a:solidFill>
              </a:rPr>
              <a:t>Reading comprehension and identifying information. 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solidFill>
                  <a:schemeClr val="tx1"/>
                </a:solidFill>
              </a:rPr>
              <a:t>Writing for purpose and audience. 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solidFill>
                  <a:schemeClr val="tx1"/>
                </a:solidFill>
              </a:rPr>
              <a:t>Speaking and Listening. 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5F4E5F-4092-48AB-AD6E-30CD7CD74AD9}"/>
              </a:ext>
            </a:extLst>
          </p:cNvPr>
          <p:cNvSpPr txBox="1"/>
          <p:nvPr/>
        </p:nvSpPr>
        <p:spPr>
          <a:xfrm>
            <a:off x="3332800" y="2093176"/>
            <a:ext cx="1574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u="sng" dirty="0">
                <a:solidFill>
                  <a:schemeClr val="bg1"/>
                </a:solidFill>
              </a:rPr>
              <a:t>English Language - Fiction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Identifying information in a text.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Analysing the effect of Language. 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Discussion and debate. 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60D12C89-6F46-4CAD-9DE7-F7A5EF1B6F8A}"/>
              </a:ext>
            </a:extLst>
          </p:cNvPr>
          <p:cNvSpPr/>
          <p:nvPr/>
        </p:nvSpPr>
        <p:spPr>
          <a:xfrm>
            <a:off x="5898486" y="395266"/>
            <a:ext cx="1525664" cy="806074"/>
          </a:xfrm>
          <a:prstGeom prst="wedgeRoundRectCallout">
            <a:avLst>
              <a:gd name="adj1" fmla="val 26308"/>
              <a:gd name="adj2" fmla="val 77057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u="sng" dirty="0"/>
              <a:t>A Christmas Carol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Context 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Plot 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Character 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Theme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689B35F3-7902-4295-B2DA-6755849BA66A}"/>
              </a:ext>
            </a:extLst>
          </p:cNvPr>
          <p:cNvSpPr/>
          <p:nvPr/>
        </p:nvSpPr>
        <p:spPr>
          <a:xfrm rot="10800000">
            <a:off x="5077993" y="2087413"/>
            <a:ext cx="1640986" cy="929851"/>
          </a:xfrm>
          <a:prstGeom prst="wedgeRoundRectCallout">
            <a:avLst>
              <a:gd name="adj1" fmla="val 17800"/>
              <a:gd name="adj2" fmla="val 108714"/>
              <a:gd name="adj3" fmla="val 16667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44AB03-EC75-439D-8C56-16BA16408BFE}"/>
              </a:ext>
            </a:extLst>
          </p:cNvPr>
          <p:cNvSpPr txBox="1"/>
          <p:nvPr/>
        </p:nvSpPr>
        <p:spPr>
          <a:xfrm>
            <a:off x="5144581" y="2076283"/>
            <a:ext cx="1574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u="sng" dirty="0">
                <a:solidFill>
                  <a:schemeClr val="bg1"/>
                </a:solidFill>
              </a:rPr>
              <a:t>English Language - Non Fiction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Reading articles linked to social or historical context. 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Writing to persuade. 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Persuasive speech. 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E051595F-6DE4-4BC7-949D-F0EB350EE6F8}"/>
              </a:ext>
            </a:extLst>
          </p:cNvPr>
          <p:cNvSpPr/>
          <p:nvPr/>
        </p:nvSpPr>
        <p:spPr>
          <a:xfrm>
            <a:off x="10298928" y="2072882"/>
            <a:ext cx="1631032" cy="1356118"/>
          </a:xfrm>
          <a:prstGeom prst="wedgeRoundRectCallout">
            <a:avLst>
              <a:gd name="adj1" fmla="val -108952"/>
              <a:gd name="adj2" fmla="val 8046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u="sng" dirty="0"/>
              <a:t>Shakespeare</a:t>
            </a:r>
          </a:p>
          <a:p>
            <a:r>
              <a:rPr lang="en-GB" sz="900" u="sng" dirty="0"/>
              <a:t>Macbeth or Romeo and Juliet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Comment on historical and social context. 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Plot, themes and character. 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Analyse language and meaning. 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85AA4B86-E413-4F72-B9A9-4CFF8594C8EB}"/>
              </a:ext>
            </a:extLst>
          </p:cNvPr>
          <p:cNvSpPr/>
          <p:nvPr/>
        </p:nvSpPr>
        <p:spPr>
          <a:xfrm rot="10800000">
            <a:off x="7849329" y="2115529"/>
            <a:ext cx="1574400" cy="929850"/>
          </a:xfrm>
          <a:prstGeom prst="wedgeRoundRectCallout">
            <a:avLst>
              <a:gd name="adj1" fmla="val 17800"/>
              <a:gd name="adj2" fmla="val 104278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757824-E181-4B1E-AE45-CFFA6A7D547B}"/>
              </a:ext>
            </a:extLst>
          </p:cNvPr>
          <p:cNvSpPr txBox="1"/>
          <p:nvPr/>
        </p:nvSpPr>
        <p:spPr>
          <a:xfrm>
            <a:off x="7851052" y="2144433"/>
            <a:ext cx="1574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u="sng" dirty="0">
                <a:solidFill>
                  <a:schemeClr val="bg1"/>
                </a:solidFill>
              </a:rPr>
              <a:t>English Language – Fiction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Analysing language and structure. 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Developing inference skills. 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Using emotive and descriptive techniques. </a:t>
            </a: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9204BBF7-3FDA-409D-84A6-32BC45F94649}"/>
              </a:ext>
            </a:extLst>
          </p:cNvPr>
          <p:cNvSpPr/>
          <p:nvPr/>
        </p:nvSpPr>
        <p:spPr>
          <a:xfrm rot="10800000">
            <a:off x="8475802" y="3518545"/>
            <a:ext cx="2110391" cy="663489"/>
          </a:xfrm>
          <a:prstGeom prst="wedgeRoundRectCallout">
            <a:avLst>
              <a:gd name="adj1" fmla="val 17800"/>
              <a:gd name="adj2" fmla="val 104278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2B9FE0-9A85-4760-AF6F-E56CD51EC622}"/>
              </a:ext>
            </a:extLst>
          </p:cNvPr>
          <p:cNvSpPr txBox="1"/>
          <p:nvPr/>
        </p:nvSpPr>
        <p:spPr>
          <a:xfrm>
            <a:off x="8481000" y="3520234"/>
            <a:ext cx="24887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u="sng" dirty="0">
                <a:solidFill>
                  <a:schemeClr val="bg1"/>
                </a:solidFill>
              </a:rPr>
              <a:t>English Language - Non Fiction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Independent research. 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Identifying information in articles. 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Writing a article or report.  </a:t>
            </a: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40692D64-F987-4339-9782-A576C3A4FD89}"/>
              </a:ext>
            </a:extLst>
          </p:cNvPr>
          <p:cNvSpPr/>
          <p:nvPr/>
        </p:nvSpPr>
        <p:spPr>
          <a:xfrm>
            <a:off x="4491420" y="3262714"/>
            <a:ext cx="1525664" cy="806074"/>
          </a:xfrm>
          <a:prstGeom prst="wedgeRoundRectCallout">
            <a:avLst>
              <a:gd name="adj1" fmla="val 26308"/>
              <a:gd name="adj2" fmla="val 77057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u="sng" dirty="0"/>
              <a:t>An Inspector Calls</a:t>
            </a:r>
          </a:p>
          <a:p>
            <a:r>
              <a:rPr lang="en-GB" sz="900" dirty="0"/>
              <a:t>Recap and develop deeper understanding of themes, character and context. </a:t>
            </a: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DF9C0E60-4287-4EE3-92F1-EF2EA07BDC82}"/>
              </a:ext>
            </a:extLst>
          </p:cNvPr>
          <p:cNvSpPr/>
          <p:nvPr/>
        </p:nvSpPr>
        <p:spPr>
          <a:xfrm rot="10800000">
            <a:off x="6096000" y="3973182"/>
            <a:ext cx="1908835" cy="1064215"/>
          </a:xfrm>
          <a:prstGeom prst="wedgeRoundRectCallout">
            <a:avLst>
              <a:gd name="adj1" fmla="val 17800"/>
              <a:gd name="adj2" fmla="val 104278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2B7FB7-53D8-435F-BA9F-0C498DD5D7A4}"/>
              </a:ext>
            </a:extLst>
          </p:cNvPr>
          <p:cNvSpPr txBox="1"/>
          <p:nvPr/>
        </p:nvSpPr>
        <p:spPr>
          <a:xfrm>
            <a:off x="6189537" y="3945784"/>
            <a:ext cx="15743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u="sng" dirty="0">
                <a:solidFill>
                  <a:schemeClr val="bg1"/>
                </a:solidFill>
              </a:rPr>
              <a:t>English Language – Fiction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Reading a texts from a range of perspectives. 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Evaluating meaning and the effect of language. 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Developing creative writing skills. </a:t>
            </a: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F54A765C-6E4B-427F-9073-5C37B99E31FA}"/>
              </a:ext>
            </a:extLst>
          </p:cNvPr>
          <p:cNvSpPr/>
          <p:nvPr/>
        </p:nvSpPr>
        <p:spPr>
          <a:xfrm rot="10800000">
            <a:off x="3836685" y="4266080"/>
            <a:ext cx="1640986" cy="1057350"/>
          </a:xfrm>
          <a:prstGeom prst="wedgeRoundRectCallout">
            <a:avLst>
              <a:gd name="adj1" fmla="val 17800"/>
              <a:gd name="adj2" fmla="val 108714"/>
              <a:gd name="adj3" fmla="val 16667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26EB25-DD3A-4F4A-B1AF-2E9E416227AF}"/>
              </a:ext>
            </a:extLst>
          </p:cNvPr>
          <p:cNvSpPr txBox="1"/>
          <p:nvPr/>
        </p:nvSpPr>
        <p:spPr>
          <a:xfrm>
            <a:off x="3878253" y="4249850"/>
            <a:ext cx="15743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u="sng" dirty="0">
                <a:solidFill>
                  <a:schemeClr val="bg1"/>
                </a:solidFill>
              </a:rPr>
              <a:t>English Language - Non Fiction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Comparing unseen articles. 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Summarising ideas and information. 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solidFill>
                  <a:schemeClr val="bg1"/>
                </a:solidFill>
              </a:rPr>
              <a:t>Planning and writing non-fiction</a:t>
            </a:r>
          </a:p>
        </p:txBody>
      </p:sp>
      <p:sp>
        <p:nvSpPr>
          <p:cNvPr id="23" name="Speech Bubble: Rectangle with Corners Rounded 22">
            <a:extLst>
              <a:ext uri="{FF2B5EF4-FFF2-40B4-BE49-F238E27FC236}">
                <a16:creationId xmlns:a16="http://schemas.microsoft.com/office/drawing/2014/main" id="{6C10E6AD-504F-40F3-8C78-B90044B94A7D}"/>
              </a:ext>
            </a:extLst>
          </p:cNvPr>
          <p:cNvSpPr/>
          <p:nvPr/>
        </p:nvSpPr>
        <p:spPr>
          <a:xfrm>
            <a:off x="1781620" y="3863043"/>
            <a:ext cx="1525664" cy="806074"/>
          </a:xfrm>
          <a:prstGeom prst="wedgeRoundRectCallout">
            <a:avLst>
              <a:gd name="adj1" fmla="val 26308"/>
              <a:gd name="adj2" fmla="val 77057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u="sng" dirty="0"/>
              <a:t>A Christmas Carol</a:t>
            </a:r>
          </a:p>
          <a:p>
            <a:r>
              <a:rPr lang="en-GB" sz="900" dirty="0"/>
              <a:t>Recap and develop deeper understanding of themes, character and context. </a:t>
            </a:r>
            <a:endParaRPr lang="en-GB" sz="900" b="1" u="sng" dirty="0"/>
          </a:p>
        </p:txBody>
      </p: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98AA40A9-C61A-4F82-98D0-4E7C354ACE14}"/>
              </a:ext>
            </a:extLst>
          </p:cNvPr>
          <p:cNvSpPr/>
          <p:nvPr/>
        </p:nvSpPr>
        <p:spPr>
          <a:xfrm>
            <a:off x="3643478" y="5626732"/>
            <a:ext cx="1695883" cy="993332"/>
          </a:xfrm>
          <a:prstGeom prst="wedgeRoundRectCallout">
            <a:avLst>
              <a:gd name="adj1" fmla="val -108952"/>
              <a:gd name="adj2" fmla="val 8046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u="sng" dirty="0"/>
              <a:t>Power and </a:t>
            </a:r>
            <a:r>
              <a:rPr lang="en-GB" sz="800" b="1" u="sng" dirty="0" err="1"/>
              <a:t>Conflilct</a:t>
            </a:r>
            <a:r>
              <a:rPr lang="en-GB" sz="800" b="1" u="sng" dirty="0"/>
              <a:t> and Unseen Poetry </a:t>
            </a:r>
          </a:p>
          <a:p>
            <a:r>
              <a:rPr lang="en-GB" sz="800" dirty="0"/>
              <a:t>Recap poems, themes and devices. </a:t>
            </a:r>
          </a:p>
          <a:p>
            <a:r>
              <a:rPr lang="en-GB" sz="800" dirty="0"/>
              <a:t>Develop understanding through exploration of social and historical context.  </a:t>
            </a:r>
          </a:p>
        </p:txBody>
      </p:sp>
      <p:sp>
        <p:nvSpPr>
          <p:cNvPr id="25" name="Speech Bubble: Rectangle with Corners Rounded 24">
            <a:extLst>
              <a:ext uri="{FF2B5EF4-FFF2-40B4-BE49-F238E27FC236}">
                <a16:creationId xmlns:a16="http://schemas.microsoft.com/office/drawing/2014/main" id="{00C55E8C-9FA8-4315-B4B4-D302BF2D6312}"/>
              </a:ext>
            </a:extLst>
          </p:cNvPr>
          <p:cNvSpPr/>
          <p:nvPr/>
        </p:nvSpPr>
        <p:spPr>
          <a:xfrm>
            <a:off x="5544434" y="5177465"/>
            <a:ext cx="1525664" cy="653546"/>
          </a:xfrm>
          <a:prstGeom prst="wedgeRoundRectCallout">
            <a:avLst>
              <a:gd name="adj1" fmla="val 17800"/>
              <a:gd name="adj2" fmla="val 104278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/>
              <a:t>English Language – Fiction </a:t>
            </a:r>
            <a:endParaRPr lang="en-GB" sz="1000" u="sng" dirty="0"/>
          </a:p>
          <a:p>
            <a:r>
              <a:rPr lang="en-GB" sz="1000" dirty="0"/>
              <a:t>Exam practice and skills revision. </a:t>
            </a:r>
          </a:p>
        </p:txBody>
      </p: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396A05A9-3EA2-4195-B51A-F8401867BF58}"/>
              </a:ext>
            </a:extLst>
          </p:cNvPr>
          <p:cNvSpPr/>
          <p:nvPr/>
        </p:nvSpPr>
        <p:spPr>
          <a:xfrm rot="10800000">
            <a:off x="6600418" y="6131679"/>
            <a:ext cx="1786772" cy="653546"/>
          </a:xfrm>
          <a:prstGeom prst="wedgeRoundRectCallout">
            <a:avLst>
              <a:gd name="adj1" fmla="val 17800"/>
              <a:gd name="adj2" fmla="val 104278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AFFF2F-F8DA-45D6-A85B-F9282C4B0C15}"/>
              </a:ext>
            </a:extLst>
          </p:cNvPr>
          <p:cNvSpPr txBox="1"/>
          <p:nvPr/>
        </p:nvSpPr>
        <p:spPr>
          <a:xfrm>
            <a:off x="6701387" y="6146184"/>
            <a:ext cx="1574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u="sng" dirty="0">
                <a:solidFill>
                  <a:schemeClr val="bg1"/>
                </a:solidFill>
              </a:rPr>
              <a:t>English Language –Non Fiction </a:t>
            </a:r>
          </a:p>
          <a:p>
            <a:r>
              <a:rPr lang="en-GB" sz="800" dirty="0">
                <a:solidFill>
                  <a:schemeClr val="bg1"/>
                </a:solidFill>
              </a:rPr>
              <a:t>Exam practice and skills revision. </a:t>
            </a:r>
          </a:p>
          <a:p>
            <a:pPr marL="171450" indent="-171450">
              <a:buFontTx/>
              <a:buChar char="-"/>
            </a:pP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2048" name="Speech Bubble: Rectangle with Corners Rounded 2047">
            <a:extLst>
              <a:ext uri="{FF2B5EF4-FFF2-40B4-BE49-F238E27FC236}">
                <a16:creationId xmlns:a16="http://schemas.microsoft.com/office/drawing/2014/main" id="{13D7DACE-E6C2-43FB-B7E5-925C12484371}"/>
              </a:ext>
            </a:extLst>
          </p:cNvPr>
          <p:cNvSpPr/>
          <p:nvPr/>
        </p:nvSpPr>
        <p:spPr>
          <a:xfrm>
            <a:off x="7622337" y="5132322"/>
            <a:ext cx="1525664" cy="806074"/>
          </a:xfrm>
          <a:prstGeom prst="wedgeRoundRectCallout">
            <a:avLst>
              <a:gd name="adj1" fmla="val 26308"/>
              <a:gd name="adj2" fmla="val 77057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u="sng" dirty="0"/>
              <a:t>Shakespeare</a:t>
            </a:r>
          </a:p>
          <a:p>
            <a:r>
              <a:rPr lang="en-GB" sz="900" dirty="0"/>
              <a:t>Recap and develop deeper understanding of themes, character and context.</a:t>
            </a:r>
            <a:endParaRPr lang="en-GB" sz="900" b="1" u="sng" dirty="0"/>
          </a:p>
          <a:p>
            <a:endParaRPr lang="en-GB" sz="900" b="1" u="sng" dirty="0"/>
          </a:p>
        </p:txBody>
      </p:sp>
    </p:spTree>
    <p:extLst>
      <p:ext uri="{BB962C8B-B14F-4D97-AF65-F5344CB8AC3E}">
        <p14:creationId xmlns:p14="http://schemas.microsoft.com/office/powerpoint/2010/main" val="1149629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plate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FFFFCC"/>
      </a:accent1>
      <a:accent2>
        <a:srgbClr val="CCFFCC"/>
      </a:accent2>
      <a:accent3>
        <a:srgbClr val="CCECFF"/>
      </a:accent3>
      <a:accent4>
        <a:srgbClr val="FFDBB7"/>
      </a:accent4>
      <a:accent5>
        <a:srgbClr val="CCCCFF"/>
      </a:accent5>
      <a:accent6>
        <a:srgbClr val="E6E7E5"/>
      </a:accent6>
      <a:hlink>
        <a:srgbClr val="023160"/>
      </a:hlink>
      <a:folHlink>
        <a:srgbClr val="02316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 Template" id="{0C436E31-3B6D-458B-880F-B9508A4E8D2F}" vid="{6E0F1D72-D947-42BC-A17C-C34DB52FDA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Template</Template>
  <TotalTime>717</TotalTime>
  <Words>389</Words>
  <Application>Microsoft Office PowerPoint</Application>
  <PresentationFormat>Widescreen</PresentationFormat>
  <Paragraphs>90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Luff</dc:creator>
  <cp:lastModifiedBy>Walsh, Kirsty</cp:lastModifiedBy>
  <cp:revision>73</cp:revision>
  <dcterms:created xsi:type="dcterms:W3CDTF">2019-09-21T06:16:16Z</dcterms:created>
  <dcterms:modified xsi:type="dcterms:W3CDTF">2020-11-23T15:26:15Z</dcterms:modified>
</cp:coreProperties>
</file>